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033" r:id="rId2"/>
    <p:sldId id="2050" r:id="rId3"/>
    <p:sldId id="2056" r:id="rId4"/>
    <p:sldId id="267" r:id="rId5"/>
    <p:sldId id="2046" r:id="rId6"/>
    <p:sldId id="2133" r:id="rId7"/>
    <p:sldId id="2135" r:id="rId8"/>
    <p:sldId id="2137" r:id="rId9"/>
    <p:sldId id="2139" r:id="rId10"/>
    <p:sldId id="1954" r:id="rId11"/>
    <p:sldId id="2059" r:id="rId12"/>
    <p:sldId id="2047" r:id="rId13"/>
    <p:sldId id="2128" r:id="rId14"/>
    <p:sldId id="2034" r:id="rId15"/>
    <p:sldId id="2130" r:id="rId16"/>
    <p:sldId id="2065" r:id="rId17"/>
    <p:sldId id="2129" r:id="rId18"/>
    <p:sldId id="2126" r:id="rId19"/>
  </p:sldIdLst>
  <p:sldSz cx="18288000" cy="10287000"/>
  <p:notesSz cx="6797675" cy="9926638"/>
  <p:embeddedFontLst>
    <p:embeddedFont>
      <p:font typeface="Segoe UI" panose="020B0502040204020203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67ADAC-4757-EDD5-141A-F56FD5F93130}" name="Simon Šimonka" initials="SŠ" userId="S::simon.simonka@sid.si::7602e1f2-016e-49cb-a4fc-151898db69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64"/>
    <a:srgbClr val="004D86"/>
    <a:srgbClr val="000099"/>
    <a:srgbClr val="1F497D"/>
    <a:srgbClr val="000066"/>
    <a:srgbClr val="0000CC"/>
    <a:srgbClr val="003399"/>
    <a:srgbClr val="0000FF"/>
    <a:srgbClr val="00467D"/>
    <a:srgbClr val="AF2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69150" autoAdjust="0"/>
  </p:normalViewPr>
  <p:slideViewPr>
    <p:cSldViewPr>
      <p:cViewPr varScale="1">
        <p:scale>
          <a:sx n="104" d="100"/>
          <a:sy n="104" d="100"/>
        </p:scale>
        <p:origin x="62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9D27-64C3-4D34-B77C-8D3305BEC696}" type="datetimeFigureOut">
              <a:rPr lang="sl-SI" smtClean="0"/>
              <a:t>21. 05. 2025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DDA86-539A-4267-BC5A-8171EF3A34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908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DDA86-539A-4267-BC5A-8171EF3A34B3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7423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DDA86-539A-4267-BC5A-8171EF3A34B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70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DDA86-539A-4267-BC5A-8171EF3A34B3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787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32374-2E4B-AFD6-D777-183D239DF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512024-35B0-D232-0AD7-03BBFF81A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12B00B-DE19-5872-FB78-6CD82601C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8FAED-A478-6C1F-7468-B1274894B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DDA86-539A-4267-BC5A-8171EF3A34B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145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DDA86-539A-4267-BC5A-8171EF3A34B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50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905C0-1C30-D05F-5314-6E21BBBC6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C849B-F9C3-8E41-A5CE-2D0468FDC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66DDC-1692-733E-4222-DC79A6BC0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2F597-EED7-74FC-1339-3E786683B2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DDA86-539A-4267-BC5A-8171EF3A34B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68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l-SI" sz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DDA86-539A-4267-BC5A-8171EF3A34B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060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DDA86-539A-4267-BC5A-8171EF3A34B3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3308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DDA86-539A-4267-BC5A-8171EF3A34B3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701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F9771-0EF7-DF9C-BF9E-5DED7CD2E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41ED55-5FF6-E854-9EEF-3CD3EB4E7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8292C4-C46A-75E6-4D5A-ADA9B4910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4A5E6-87F0-1F27-61C9-2F4D50FCA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DDA86-539A-4267-BC5A-8171EF3A34B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55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DDF56-84FF-DA02-E82D-1B2EBEF84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A1F17A-12F5-C5D2-8438-EDDA314BA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E8A656-C6DE-6B77-DBDD-67CCFD10C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DE3BD-4F4D-102E-515C-A77D4ABE4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DDA86-539A-4267-BC5A-8171EF3A34B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2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F56B4-6BA0-0573-8A2A-0DA6FAF94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D7D978-7680-6127-604A-168948E7B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63A5D-33E6-A048-1032-EEBB45AEC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75C55-4185-A462-994D-436361737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DDA86-539A-4267-BC5A-8171EF3A34B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72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BFF70-CD7E-9523-9EC6-B928BF656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1AE9BF-EBCD-2527-3DDA-1CCC3E364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518640-B76C-B2B9-08B0-4627AB32B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22430-D387-70FB-5483-00F342270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DDA86-539A-4267-BC5A-8171EF3A34B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7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DDA86-539A-4267-BC5A-8171EF3A34B3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586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05876E-A8F4-4E28-A9A9-11B1850C0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589" y="601631"/>
            <a:ext cx="1495980" cy="53459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 flipV="1">
            <a:off x="17295442" y="538846"/>
            <a:ext cx="2" cy="660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0A57510-4649-46BA-B6C4-794AE34FB273}"/>
              </a:ext>
            </a:extLst>
          </p:cNvPr>
          <p:cNvSpPr txBox="1">
            <a:spLocks/>
          </p:cNvSpPr>
          <p:nvPr userDrawn="1"/>
        </p:nvSpPr>
        <p:spPr>
          <a:xfrm>
            <a:off x="17309729" y="550333"/>
            <a:ext cx="857250" cy="655385"/>
          </a:xfrm>
          <a:prstGeom prst="rect">
            <a:avLst/>
          </a:prstGeom>
        </p:spPr>
        <p:txBody>
          <a:bodyPr vert="horz" wrap="square" lIns="0" tIns="91440" rIns="182880" bIns="91440" rtlCol="0" anchor="ctr" anchorCtr="1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36B7D2-B98C-44FD-8D04-7EC62A564975}" type="slidenum">
              <a:rPr lang="en-US" sz="1650" b="0" smtClean="0">
                <a:solidFill>
                  <a:srgbClr val="00467D"/>
                </a:solidFill>
              </a:rPr>
              <a:pPr algn="l"/>
              <a:t>‹#›</a:t>
            </a:fld>
            <a:endParaRPr lang="en-US" sz="1650" b="0" dirty="0">
              <a:solidFill>
                <a:srgbClr val="00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7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www.sid.si/prijava-na-novice" TargetMode="External"/><Relationship Id="rId4" Type="http://schemas.openxmlformats.org/officeDocument/2006/relationships/hyperlink" Target="mailto:financiranje@sid.si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financiranje@sid.si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7.svg"/><Relationship Id="rId12" Type="http://schemas.openxmlformats.org/officeDocument/2006/relationships/hyperlink" Target="mailto:Jelena-gecev-ravnikar@sid.si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hyperlink" Target="mailto:zavarovanje@sid.si" TargetMode="External"/><Relationship Id="rId1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erAOchQG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D88169D-A130-DD40-FC1D-D5F735CC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92200" y="8684671"/>
            <a:ext cx="3552556" cy="657223"/>
          </a:xfrm>
          <a:prstGeom prst="rect">
            <a:avLst/>
          </a:prstGeom>
        </p:spPr>
      </p:pic>
      <p:sp>
        <p:nvSpPr>
          <p:cNvPr id="3" name="TextBox 17">
            <a:extLst>
              <a:ext uri="{FF2B5EF4-FFF2-40B4-BE49-F238E27FC236}">
                <a16:creationId xmlns:a16="http://schemas.microsoft.com/office/drawing/2014/main" id="{E78FFB54-2FC4-88CD-E48E-736FD2B4CD6B}"/>
              </a:ext>
            </a:extLst>
          </p:cNvPr>
          <p:cNvSpPr txBox="1"/>
          <p:nvPr/>
        </p:nvSpPr>
        <p:spPr>
          <a:xfrm>
            <a:off x="1219200" y="5457007"/>
            <a:ext cx="16426697" cy="2677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l-SI" sz="6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Aktualni finančni instrumenti in produkti</a:t>
            </a:r>
          </a:p>
          <a:p>
            <a:r>
              <a:rPr lang="sl-SI" sz="1800" b="1" kern="1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F0502020204030204"/>
                <a:cs typeface="Times New Roman" panose="02020603050405020304" pitchFamily="18" charset="0"/>
              </a:rPr>
              <a:t>Predstavitev posojil za financiranje naložb v raziskave, razvoj in inovacije (RRI), financiranje projektov, kot so energetska učinkovitost, obnovljivi viri energije in trajnostna mobilnost</a:t>
            </a:r>
            <a:endParaRPr lang="sl-SI" sz="1800" strike="sngStrike" kern="100" dirty="0">
              <a:solidFill>
                <a:schemeClr val="bg1"/>
              </a:solidFill>
              <a:effectLst/>
              <a:latin typeface="Aptos" panose="020F0502020204030204"/>
              <a:ea typeface="Aptos" panose="020F0502020204030204"/>
              <a:cs typeface="Times New Roman" panose="02020603050405020304" pitchFamily="18" charset="0"/>
            </a:endParaRPr>
          </a:p>
          <a:p>
            <a:endParaRPr lang="sl-SI" sz="7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CD4251C-5732-26D1-6192-F34B976AEBE3}"/>
              </a:ext>
            </a:extLst>
          </p:cNvPr>
          <p:cNvSpPr txBox="1"/>
          <p:nvPr/>
        </p:nvSpPr>
        <p:spPr>
          <a:xfrm>
            <a:off x="1219200" y="7200900"/>
            <a:ext cx="1602079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40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Nataša Koščak</a:t>
            </a:r>
          </a:p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Aptos" panose="020F0502020204030204" pitchFamily="34" charset="0"/>
              </a:rPr>
              <a:t>Specialistka za podjetja </a:t>
            </a:r>
            <a:endParaRPr kumimoji="0" lang="en-GB" altLang="sl-SI" sz="4000" b="1" i="0" u="none" strike="noStrike" kern="1200" cap="none" spc="-1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771A4-AB2B-52FF-FB73-ACB2EA6E1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4811"/>
            <a:ext cx="18288000" cy="28439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618ABC-ABE1-F031-9907-73B81294879D}"/>
              </a:ext>
            </a:extLst>
          </p:cNvPr>
          <p:cNvSpPr/>
          <p:nvPr/>
        </p:nvSpPr>
        <p:spPr>
          <a:xfrm>
            <a:off x="0" y="2819138"/>
            <a:ext cx="18287999" cy="507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Talum	                                                      </a:t>
            </a:r>
            <a:r>
              <a:rPr kumimoji="0" lang="sl-S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Valmar</a:t>
            </a: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Global                                     Fraport Slovenija	                     Teta Frida                      Mlekarna </a:t>
            </a:r>
            <a:r>
              <a:rPr kumimoji="0" lang="sl-S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Celeia</a:t>
            </a:r>
            <a:endParaRPr kumimoji="0" lang="sl-SI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3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599" y="849235"/>
            <a:ext cx="11643592" cy="6673462"/>
            <a:chOff x="-2" y="-239288"/>
            <a:chExt cx="10637523" cy="8897947"/>
          </a:xfrm>
        </p:grpSpPr>
        <p:sp>
          <p:nvSpPr>
            <p:cNvPr id="3" name="TextBox 3"/>
            <p:cNvSpPr txBox="1"/>
            <p:nvPr/>
          </p:nvSpPr>
          <p:spPr>
            <a:xfrm>
              <a:off x="-2" y="2209630"/>
              <a:ext cx="10637523" cy="6449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914445">
                <a:lnSpc>
                  <a:spcPct val="110000"/>
                </a:lnSpc>
                <a:spcBef>
                  <a:spcPts val="24"/>
                </a:spcBef>
                <a:defRPr/>
              </a:pPr>
              <a:endParaRPr lang="sl-SI" sz="2400" b="1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defTabSz="914445">
                <a:lnSpc>
                  <a:spcPct val="110000"/>
                </a:lnSpc>
                <a:spcBef>
                  <a:spcPts val="24"/>
                </a:spcBef>
                <a:defRPr/>
              </a:pPr>
              <a:r>
                <a:rPr lang="sl-SI" sz="24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Za financiranje tudi več različnih objektov za celovito energetsko prenovo javnih stavb. </a:t>
              </a:r>
            </a:p>
            <a:p>
              <a:pPr marL="514350" indent="-514350" defTabSz="914445">
                <a:lnSpc>
                  <a:spcPct val="110000"/>
                </a:lnSpc>
                <a:spcBef>
                  <a:spcPts val="24"/>
                </a:spcBef>
                <a:buFont typeface="Arial" panose="020B0604020202020204" pitchFamily="34" charset="0"/>
                <a:buChar char="•"/>
                <a:defRPr/>
              </a:pPr>
              <a:endParaRPr lang="sl-SI" sz="2400" b="1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514350" indent="-514350" defTabSz="914445">
                <a:lnSpc>
                  <a:spcPct val="110000"/>
                </a:lnSpc>
                <a:spcBef>
                  <a:spcPts val="24"/>
                </a:spcBef>
                <a:buFont typeface="Arial" panose="020B0604020202020204" pitchFamily="34" charset="0"/>
                <a:buChar char="•"/>
                <a:defRPr/>
              </a:pPr>
              <a:r>
                <a:rPr lang="sl-SI" sz="24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Upravičenci: občine in </a:t>
              </a:r>
              <a:r>
                <a:rPr lang="sl-SI" sz="2400" b="1" u="sng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ESCO podjetja</a:t>
              </a:r>
            </a:p>
            <a:p>
              <a:pPr marL="514350" indent="-514350" defTabSz="914445">
                <a:lnSpc>
                  <a:spcPct val="110000"/>
                </a:lnSpc>
                <a:spcBef>
                  <a:spcPts val="24"/>
                </a:spcBef>
                <a:buFont typeface="Arial" panose="020B0604020202020204" pitchFamily="34" charset="0"/>
                <a:buChar char="•"/>
                <a:defRPr/>
              </a:pPr>
              <a:r>
                <a:rPr lang="sl-SI" sz="2400" b="1" dirty="0">
                  <a:solidFill>
                    <a:srgbClr val="00457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Ročnost: od 5 do 23 let (do ½ moratorija)</a:t>
              </a:r>
            </a:p>
            <a:p>
              <a:pPr marL="514350" indent="-514350" defTabSz="914445">
                <a:lnSpc>
                  <a:spcPct val="110000"/>
                </a:lnSpc>
                <a:spcBef>
                  <a:spcPts val="24"/>
                </a:spcBef>
                <a:buFont typeface="Arial" panose="020B0604020202020204" pitchFamily="34" charset="0"/>
                <a:buChar char="•"/>
                <a:defRPr/>
              </a:pPr>
              <a:r>
                <a:rPr lang="sl-SI" sz="2400" b="1" dirty="0">
                  <a:solidFill>
                    <a:srgbClr val="00457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brez nadomestila za odobritev in vodenje</a:t>
              </a:r>
            </a:p>
            <a:p>
              <a:pPr marL="514350" indent="-514350" defTabSz="914445">
                <a:lnSpc>
                  <a:spcPct val="110000"/>
                </a:lnSpc>
                <a:spcBef>
                  <a:spcPts val="24"/>
                </a:spcBef>
                <a:buFont typeface="Arial" panose="020B0604020202020204" pitchFamily="34" charset="0"/>
                <a:buChar char="•"/>
                <a:defRPr/>
              </a:pPr>
              <a:r>
                <a:rPr lang="pl-PL" sz="2400" b="1" dirty="0">
                  <a:solidFill>
                    <a:srgbClr val="00457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Obrestna mera</a:t>
              </a:r>
              <a:r>
                <a:rPr lang="pl-PL" sz="2400" dirty="0">
                  <a:solidFill>
                    <a:srgbClr val="00457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pl-PL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37,5% 6 m Euribor-ja + ugoden pribitek</a:t>
              </a:r>
            </a:p>
            <a:p>
              <a:pPr marL="514350" indent="-514350" defTabSz="914445">
                <a:lnSpc>
                  <a:spcPct val="110000"/>
                </a:lnSpc>
                <a:spcBef>
                  <a:spcPts val="24"/>
                </a:spcBef>
                <a:buFont typeface="Arial" panose="020B0604020202020204" pitchFamily="34" charset="0"/>
                <a:buChar char="•"/>
                <a:defRPr/>
              </a:pPr>
              <a:r>
                <a:rPr lang="sl-SI" sz="24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100% upravičenih stroškov</a:t>
              </a:r>
              <a:r>
                <a:rPr lang="sl-SI" sz="2400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</a:p>
            <a:p>
              <a:pPr marL="514350" indent="-514350" defTabSz="914445">
                <a:lnSpc>
                  <a:spcPct val="110000"/>
                </a:lnSpc>
                <a:spcBef>
                  <a:spcPts val="24"/>
                </a:spcBef>
                <a:buFont typeface="Arial" panose="020B0604020202020204" pitchFamily="34" charset="0"/>
                <a:buChar char="•"/>
                <a:defRPr/>
              </a:pPr>
              <a:r>
                <a:rPr lang="sl-SI" sz="2400" b="1" dirty="0">
                  <a:solidFill>
                    <a:srgbClr val="00457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projekt še ni zaključen. </a:t>
              </a:r>
            </a:p>
            <a:p>
              <a:pPr marL="514350" indent="-514350" defTabSz="914445">
                <a:lnSpc>
                  <a:spcPct val="110000"/>
                </a:lnSpc>
                <a:spcBef>
                  <a:spcPts val="24"/>
                </a:spcBef>
                <a:buFont typeface="Arial" panose="020B0604020202020204" pitchFamily="34" charset="0"/>
                <a:buChar char="•"/>
                <a:defRPr/>
              </a:pPr>
              <a:endParaRPr lang="sl-SI" sz="2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defTabSz="914445">
                <a:lnSpc>
                  <a:spcPct val="110000"/>
                </a:lnSpc>
                <a:spcBef>
                  <a:spcPts val="24"/>
                </a:spcBef>
                <a:defRPr/>
              </a:pPr>
              <a:r>
                <a:rPr lang="sl-SI" sz="2400" b="1" dirty="0">
                  <a:solidFill>
                    <a:srgbClr val="00457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Ponudnik: SID banka</a:t>
              </a:r>
              <a:endParaRPr lang="sl-SI" sz="3600" dirty="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2" y="-239288"/>
              <a:ext cx="9398162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914445">
                <a:defRPr/>
              </a:pPr>
              <a:r>
                <a:rPr lang="pl-PL" sz="36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 celovite energetske prenove javnih stavb (EE)</a:t>
              </a: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AA2DCB9E-16BD-418B-97F7-FFF146C2B503}"/>
              </a:ext>
            </a:extLst>
          </p:cNvPr>
          <p:cNvSpPr txBox="1"/>
          <p:nvPr/>
        </p:nvSpPr>
        <p:spPr>
          <a:xfrm>
            <a:off x="13726474" y="3289824"/>
            <a:ext cx="3423062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  <a:spcBef>
                <a:spcPct val="0"/>
              </a:spcBef>
            </a:pPr>
            <a:endParaRPr lang="en-US" sz="18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FEE3A1B4-87C1-460D-BDED-8D29F3F779D8}"/>
              </a:ext>
            </a:extLst>
          </p:cNvPr>
          <p:cNvSpPr/>
          <p:nvPr/>
        </p:nvSpPr>
        <p:spPr>
          <a:xfrm>
            <a:off x="13167590" y="-12764"/>
            <a:ext cx="5120410" cy="9054220"/>
          </a:xfrm>
          <a:custGeom>
            <a:avLst/>
            <a:gdLst/>
            <a:ahLst/>
            <a:cxnLst/>
            <a:rect l="l" t="t" r="r" b="b"/>
            <a:pathLst>
              <a:path w="1732090" h="3529371">
                <a:moveTo>
                  <a:pt x="0" y="0"/>
                </a:moveTo>
                <a:lnTo>
                  <a:pt x="1732090" y="0"/>
                </a:lnTo>
                <a:lnTo>
                  <a:pt x="1732090" y="3529371"/>
                </a:lnTo>
                <a:lnTo>
                  <a:pt x="0" y="3529371"/>
                </a:lnTo>
                <a:close/>
              </a:path>
            </a:pathLst>
          </a:custGeom>
          <a:solidFill>
            <a:srgbClr val="00467D"/>
          </a:solidFill>
        </p:spPr>
        <p:txBody>
          <a:bodyPr/>
          <a:lstStyle/>
          <a:p>
            <a:endParaRPr lang="sl-S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C0F71B-1BAE-4293-9EDC-69ACCD9F55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7719" y="9133218"/>
            <a:ext cx="1597509" cy="812818"/>
          </a:xfrm>
          <a:prstGeom prst="rect">
            <a:avLst/>
          </a:prstGeom>
        </p:spPr>
      </p:pic>
      <p:pic>
        <p:nvPicPr>
          <p:cNvPr id="17" name="Slika 7">
            <a:extLst>
              <a:ext uri="{FF2B5EF4-FFF2-40B4-BE49-F238E27FC236}">
                <a16:creationId xmlns:a16="http://schemas.microsoft.com/office/drawing/2014/main" id="{E526BC38-49E9-4F26-9E06-32A53D280C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01" y="9454381"/>
            <a:ext cx="1676400" cy="2141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7F99DB-9DDF-4503-8096-28DC4AC631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9190" y="9451788"/>
            <a:ext cx="1423810" cy="263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144FE3-116E-7A65-742B-D013B2AD1B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800" y="3623155"/>
            <a:ext cx="6934200" cy="4237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F64C35-62E2-73A2-6D4E-32049A6D713D}"/>
              </a:ext>
            </a:extLst>
          </p:cNvPr>
          <p:cNvSpPr txBox="1"/>
          <p:nvPr/>
        </p:nvSpPr>
        <p:spPr>
          <a:xfrm>
            <a:off x="14064883" y="7910052"/>
            <a:ext cx="3575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Nepremičnine Celje – Dečkovo naselje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DBD4AC-3834-D0FD-CDE7-2119A5CCAC28}"/>
              </a:ext>
            </a:extLst>
          </p:cNvPr>
          <p:cNvSpPr txBox="1"/>
          <p:nvPr/>
        </p:nvSpPr>
        <p:spPr>
          <a:xfrm>
            <a:off x="13167590" y="362475"/>
            <a:ext cx="4587010" cy="3336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9"/>
              </a:lnSpc>
              <a:spcBef>
                <a:spcPct val="0"/>
              </a:spcBef>
            </a:pPr>
            <a:r>
              <a:rPr lang="sl-SI" sz="4099" b="1" spc="-12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</a:t>
            </a:r>
          </a:p>
          <a:p>
            <a:pPr algn="ctr">
              <a:lnSpc>
                <a:spcPts val="5329"/>
              </a:lnSpc>
              <a:spcBef>
                <a:spcPct val="0"/>
              </a:spcBef>
            </a:pPr>
            <a:r>
              <a:rPr lang="sl-SI" sz="4099" b="1" spc="-12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iz Sklada skladov SID banke</a:t>
            </a:r>
          </a:p>
          <a:p>
            <a:pPr algn="ctr">
              <a:lnSpc>
                <a:spcPts val="5329"/>
              </a:lnSpc>
              <a:spcBef>
                <a:spcPct val="0"/>
              </a:spcBef>
            </a:pPr>
            <a:endParaRPr lang="sl-SI" sz="4099" b="1" spc="-122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2071D-E5A0-3380-3602-45712B372242}"/>
              </a:ext>
            </a:extLst>
          </p:cNvPr>
          <p:cNvSpPr txBox="1"/>
          <p:nvPr/>
        </p:nvSpPr>
        <p:spPr>
          <a:xfrm>
            <a:off x="7696200" y="9848790"/>
            <a:ext cx="1059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sl-SI" b="1" i="0" dirty="0">
                <a:solidFill>
                  <a:srgbClr val="00467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Republike Slovenije in EU iz Evropskih strukturnih in investicijskih skladov.</a:t>
            </a:r>
            <a:endParaRPr lang="sl-SI" b="1" dirty="0">
              <a:solidFill>
                <a:srgbClr val="0046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5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176F9-632A-DF55-91D3-15FB43E85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926BA90D-7089-7D46-45FC-2295DDB46963}"/>
              </a:ext>
            </a:extLst>
          </p:cNvPr>
          <p:cNvGrpSpPr/>
          <p:nvPr/>
        </p:nvGrpSpPr>
        <p:grpSpPr>
          <a:xfrm>
            <a:off x="1" y="0"/>
            <a:ext cx="9143999" cy="10287000"/>
            <a:chOff x="0" y="0"/>
            <a:chExt cx="1732090" cy="3554156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651534F-345B-D58A-84A5-BB8697ED7DF5}"/>
                </a:ext>
              </a:extLst>
            </p:cNvPr>
            <p:cNvSpPr/>
            <p:nvPr/>
          </p:nvSpPr>
          <p:spPr>
            <a:xfrm>
              <a:off x="0" y="0"/>
              <a:ext cx="1732090" cy="3554156"/>
            </a:xfrm>
            <a:custGeom>
              <a:avLst/>
              <a:gdLst/>
              <a:ahLst/>
              <a:cxnLst/>
              <a:rect l="l" t="t" r="r" b="b"/>
              <a:pathLst>
                <a:path w="1732090" h="3554156">
                  <a:moveTo>
                    <a:pt x="0" y="0"/>
                  </a:moveTo>
                  <a:lnTo>
                    <a:pt x="1732090" y="0"/>
                  </a:lnTo>
                  <a:lnTo>
                    <a:pt x="1732090" y="3554156"/>
                  </a:lnTo>
                  <a:lnTo>
                    <a:pt x="0" y="3554156"/>
                  </a:lnTo>
                  <a:close/>
                </a:path>
              </a:pathLst>
            </a:custGeom>
            <a:solidFill>
              <a:srgbClr val="00467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CF882A34-381C-06E2-D015-3E772AFDF0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19" b="12519"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DE726DBB-72FB-48C2-0E3A-7E83463EF8BF}"/>
              </a:ext>
            </a:extLst>
          </p:cNvPr>
          <p:cNvSpPr txBox="1"/>
          <p:nvPr/>
        </p:nvSpPr>
        <p:spPr>
          <a:xfrm>
            <a:off x="1219200" y="3238500"/>
            <a:ext cx="5731042" cy="2724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2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1" b="1" i="0" u="none" strike="noStrike" kern="1200" cap="none" spc="-2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Ostali programi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8310FF41-4BFE-8BBF-EAD6-EAAF6C28E7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94028" y="9447797"/>
            <a:ext cx="2372342" cy="4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5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495301"/>
            <a:ext cx="8597348" cy="8943966"/>
            <a:chOff x="-173509" y="-57151"/>
            <a:chExt cx="9788166" cy="11271240"/>
          </a:xfrm>
        </p:grpSpPr>
        <p:sp>
          <p:nvSpPr>
            <p:cNvPr id="3" name="TextBox 3"/>
            <p:cNvSpPr txBox="1"/>
            <p:nvPr/>
          </p:nvSpPr>
          <p:spPr>
            <a:xfrm>
              <a:off x="-173509" y="2598309"/>
              <a:ext cx="8863937" cy="8615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Za kritje </a:t>
              </a: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obratnih sredstev in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</a:t>
              </a: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financiranje naložb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Gospodarska družba, samostojni podjetnik ali zadruga.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Višina kredita: 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od 100.000 EUR do 2.000.000 EUR </a:t>
              </a:r>
              <a:r>
                <a:rPr kumimoji="0" lang="sl-SI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(</a:t>
              </a:r>
              <a:r>
                <a:rPr kumimoji="0" lang="sl-SI" sz="2400" b="0" i="0" u="sng" strike="noStrike" kern="1200" cap="none" spc="0" normalizeH="0" baseline="0" noProof="0" dirty="0" err="1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kumulativa</a:t>
              </a:r>
              <a:r>
                <a:rPr kumimoji="0" lang="sl-SI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do 7.500.000 EUR).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Ročnost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kredita: od 1 do 12 let.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Financiranje SID banke: </a:t>
              </a:r>
              <a:r>
                <a:rPr kumimoji="0" lang="sl-SI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do 100% neto investicije ali obratnih sredstev.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Moratorij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: 1/2 ročnosti kredita, a ne več kot 5 let.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Obrestna mera: </a:t>
              </a:r>
              <a:r>
                <a:rPr kumimoji="0" lang="pl-P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nižja od približka tržne obrestne mere (vključuje državno pomoč De minimis).</a:t>
              </a:r>
              <a:endPara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Zavarovanje: jamstvo EIF;  strošek zavarovanja znaša 0,3 % letno.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Namen kredita: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za projekte na območju Republike Slovenije, ki izpolnjuje enega od kriterijev iz priloge  posebnih pogojev.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1"/>
              <a:ext cx="9614657" cy="1313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l-SI" sz="32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 inovacij in digitalizacije (SID DIGITALEN)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1957066" y="0"/>
            <a:ext cx="6330934" cy="10287000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endParaRPr lang="sl-SI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3AE13210-367F-1AC2-BF4D-9E82734625C7}"/>
              </a:ext>
            </a:extLst>
          </p:cNvPr>
          <p:cNvSpPr txBox="1"/>
          <p:nvPr/>
        </p:nvSpPr>
        <p:spPr>
          <a:xfrm>
            <a:off x="11957066" y="992981"/>
            <a:ext cx="6330933" cy="12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9"/>
              </a:lnSpc>
              <a:spcBef>
                <a:spcPct val="0"/>
              </a:spcBef>
            </a:pPr>
            <a:r>
              <a:rPr lang="sl-SI" sz="4099" b="1" spc="-12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</a:t>
            </a:r>
          </a:p>
          <a:p>
            <a:pPr algn="ctr">
              <a:lnSpc>
                <a:spcPts val="5329"/>
              </a:lnSpc>
              <a:spcBef>
                <a:spcPct val="0"/>
              </a:spcBef>
            </a:pPr>
            <a:r>
              <a:rPr lang="sl-SI" sz="4099" b="1" spc="-12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F3BDB-F45C-BA44-A456-A8EFF9015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88576"/>
            <a:ext cx="1996374" cy="369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B5D7D2-573E-FB2A-A4D4-6F18EDF57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503" y="3162300"/>
            <a:ext cx="8840497" cy="58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1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7347" y="985837"/>
            <a:ext cx="7908239" cy="8656561"/>
            <a:chOff x="-15088" y="-57151"/>
            <a:chExt cx="9003608" cy="11542083"/>
          </a:xfrm>
        </p:grpSpPr>
        <p:sp>
          <p:nvSpPr>
            <p:cNvPr id="3" name="TextBox 3"/>
            <p:cNvSpPr txBox="1"/>
            <p:nvPr/>
          </p:nvSpPr>
          <p:spPr>
            <a:xfrm>
              <a:off x="-15088" y="2032000"/>
              <a:ext cx="9003608" cy="94529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Za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kritje </a:t>
              </a: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obratnih sredstev* 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ali </a:t>
              </a: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financiranje izvedbe naložb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ahoma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Malo in srednje veliko podjetje, zadruga ali samostojni podjetnik.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V višini </a:t>
              </a: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od 100.000 EUR do 7 milijonov EUR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Ročnost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kredita: </a:t>
              </a:r>
              <a:r>
                <a:rPr kumimoji="0" lang="pl-P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od 2 do 12 let.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Moratorij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: 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 odplačilo glavnice polovične ročnosti kredita (od 3 do 6 let).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Sprejemljive </a:t>
              </a: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vse vrste zavarovanja </a:t>
              </a:r>
              <a:endParaRPr lang="sl-SI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Obrestna mera: </a:t>
              </a:r>
              <a:r>
                <a:rPr kumimoji="0" lang="pl-P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nižja od približka tržne obrestne mere (vključuje državno pomoč De minimis).</a:t>
              </a:r>
            </a:p>
            <a:p>
              <a:pPr marL="342900" indent="-342900">
                <a:lnSpc>
                  <a:spcPct val="110000"/>
                </a:lnSpc>
                <a:spcBef>
                  <a:spcPts val="24"/>
                </a:spcBef>
                <a:buFont typeface="Wingdings" panose="05000000000000000000" pitchFamily="2" charset="2"/>
                <a:buChar char="§"/>
                <a:defRPr/>
              </a:pPr>
              <a:r>
                <a:rPr lang="sl-SI" sz="2400" b="1" dirty="0">
                  <a:solidFill>
                    <a:schemeClr val="tx2"/>
                  </a:solidFill>
                  <a:latin typeface="tahoma"/>
                </a:rPr>
                <a:t>Brez stroškov odobritve in vodenja.</a:t>
              </a:r>
              <a:endPara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pl-PL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  <a:spcBef>
                  <a:spcPts val="24"/>
                </a:spcBef>
                <a:defRPr/>
              </a:pPr>
              <a:r>
                <a:rPr lang="pl-PL" sz="2400" i="0" dirty="0"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</a:t>
              </a:r>
              <a:r>
                <a:rPr lang="pl-PL" sz="2400" i="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nabavna vrednost materiala, storitev, drobnega inventarja in trgovskega blaga; stroški dela; stroški in povračila stroškov v zvezi z opravljanjem dela podjetnika.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1"/>
              <a:ext cx="8988520" cy="6565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43F7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 MSP </a:t>
              </a:r>
              <a:r>
                <a:rPr kumimoji="0" lang="sl-SI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(program MSP 9)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1957066" y="0"/>
            <a:ext cx="6330934" cy="10287000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5E84D302-B8BE-0A67-D414-17E7228CAA75}"/>
              </a:ext>
            </a:extLst>
          </p:cNvPr>
          <p:cNvSpPr txBox="1"/>
          <p:nvPr/>
        </p:nvSpPr>
        <p:spPr>
          <a:xfrm>
            <a:off x="11957066" y="992981"/>
            <a:ext cx="6330933" cy="12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99" b="1" i="0" u="none" strike="noStrike" kern="1200" cap="none" spc="-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</a:t>
            </a:r>
          </a:p>
          <a:p>
            <a:pPr marL="0" marR="0" lvl="0" indent="0" algn="ctr" defTabSz="914400" rtl="0" eaLnBrk="1" fontAlgn="auto" latinLnBrk="0" hangingPunct="1">
              <a:lnSpc>
                <a:spcPts val="53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99" b="1" i="0" u="none" strike="noStrike" kern="1200" cap="none" spc="-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CB9F0-1EB3-24F0-9682-211F1C8BB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747762"/>
            <a:ext cx="1996374" cy="369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868DCC-37A4-2A5A-0145-AAB44F561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0" y="3543300"/>
            <a:ext cx="7239000" cy="49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9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943" y="985837"/>
            <a:ext cx="8477605" cy="6361519"/>
            <a:chOff x="-37180" y="-57151"/>
            <a:chExt cx="9651837" cy="8482026"/>
          </a:xfrm>
        </p:grpSpPr>
        <p:sp>
          <p:nvSpPr>
            <p:cNvPr id="3" name="TextBox 3"/>
            <p:cNvSpPr txBox="1"/>
            <p:nvPr/>
          </p:nvSpPr>
          <p:spPr>
            <a:xfrm>
              <a:off x="-37180" y="3059217"/>
              <a:ext cx="8727607" cy="5365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Stalna ponudba SID banke 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za kritje </a:t>
              </a: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obratnih sredstev 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ali </a:t>
              </a: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financiranje izvedbe naložb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.</a:t>
              </a:r>
            </a:p>
            <a:p>
              <a:pPr marL="172800" marR="0" lvl="0" indent="-1728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l-S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/>
                  <a:ea typeface="+mn-ea"/>
                  <a:cs typeface="+mn-cs"/>
                </a:rPr>
                <a:t>Gospodarska družba, samostojni podjetnik, zadruga ali javni zavod.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/>
                  <a:ea typeface="+mn-ea"/>
                  <a:cs typeface="+mn-cs"/>
                </a:rPr>
                <a:t>V </a:t>
              </a:r>
              <a:r>
                <a:rPr kumimoji="0" lang="sl-SI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/>
                  <a:ea typeface="+mn-ea"/>
                  <a:cs typeface="+mn-cs"/>
                </a:rPr>
                <a:t>višini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/>
                  <a:ea typeface="+mn-ea"/>
                  <a:cs typeface="+mn-cs"/>
                </a:rPr>
                <a:t> </a:t>
              </a: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od 100.000 EUR naprej.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Ročnost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/>
                  <a:ea typeface="+mn-ea"/>
                  <a:cs typeface="+mn-cs"/>
                </a:rPr>
                <a:t> kredita: 1 do 20 let (de minimis).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Moratorij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/>
                  <a:ea typeface="+mn-ea"/>
                  <a:cs typeface="+mn-cs"/>
                </a:rPr>
                <a:t>: 1/2 ročnosti kredita, a ne več kot 5 let.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sl-SI" sz="2400" b="1" dirty="0">
                  <a:solidFill>
                    <a:schemeClr val="tx2"/>
                  </a:solidFill>
                  <a:latin typeface="tahoma"/>
                </a:rPr>
                <a:t>S</a:t>
              </a: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prejemljive vse vrste zavarovanj.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sl-SI" sz="2400" b="1" dirty="0">
                <a:solidFill>
                  <a:schemeClr val="tx2"/>
                </a:solidFill>
                <a:latin typeface="tahoma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1"/>
              <a:ext cx="9614657" cy="1313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l-SI" sz="32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 podjetij vseh velikosti za obratna sredstva </a:t>
              </a:r>
              <a:r>
                <a:rPr lang="sl-SI" sz="3200" b="1" dirty="0">
                  <a:solidFill>
                    <a:srgbClr val="AF231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(OSN)</a:t>
              </a:r>
              <a:endParaRPr lang="sl-SI" sz="3200" b="1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1957066" y="0"/>
            <a:ext cx="6330934" cy="10287000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endParaRPr lang="LID4096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3AE13210-367F-1AC2-BF4D-9E82734625C7}"/>
              </a:ext>
            </a:extLst>
          </p:cNvPr>
          <p:cNvSpPr txBox="1"/>
          <p:nvPr/>
        </p:nvSpPr>
        <p:spPr>
          <a:xfrm>
            <a:off x="11957066" y="992981"/>
            <a:ext cx="6330933" cy="12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9"/>
              </a:lnSpc>
              <a:spcBef>
                <a:spcPct val="0"/>
              </a:spcBef>
            </a:pPr>
            <a:r>
              <a:rPr lang="sl-SI" sz="4099" b="1" spc="-12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</a:t>
            </a:r>
          </a:p>
          <a:p>
            <a:pPr algn="ctr">
              <a:lnSpc>
                <a:spcPts val="5329"/>
              </a:lnSpc>
              <a:spcBef>
                <a:spcPct val="0"/>
              </a:spcBef>
            </a:pPr>
            <a:r>
              <a:rPr lang="sl-SI" sz="4099" b="1" spc="-12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F3BDB-F45C-BA44-A456-A8EFF9015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88576"/>
            <a:ext cx="1996374" cy="369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E6E86E-11A0-6862-6F11-14EDDC483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675" y="3086100"/>
            <a:ext cx="8305799" cy="55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0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37A72-9122-BBC9-B9DF-7D2E35147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2E6617C-7182-C8CE-2CF1-44A86868FEB0}"/>
              </a:ext>
            </a:extLst>
          </p:cNvPr>
          <p:cNvGrpSpPr/>
          <p:nvPr/>
        </p:nvGrpSpPr>
        <p:grpSpPr>
          <a:xfrm>
            <a:off x="762000" y="1257300"/>
            <a:ext cx="10605052" cy="7128487"/>
            <a:chOff x="-15088" y="-57151"/>
            <a:chExt cx="9629745" cy="950465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A1040DE5-E1E7-9BE7-1788-9496F26C87E4}"/>
                </a:ext>
              </a:extLst>
            </p:cNvPr>
            <p:cNvSpPr txBox="1"/>
            <p:nvPr/>
          </p:nvSpPr>
          <p:spPr>
            <a:xfrm>
              <a:off x="-15088" y="2438400"/>
              <a:ext cx="8863937" cy="70090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Za </a:t>
              </a:r>
              <a:r>
                <a:rPr kumimoji="0" lang="sl-S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 naložb</a:t>
              </a:r>
              <a:r>
                <a:rPr kumimoji="0" lang="sl-S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59200" marR="0" lvl="0" indent="-259200" algn="l" defTabSz="914400" rtl="0" eaLnBrk="1" fontAlgn="auto" latinLnBrk="0" hangingPunct="1">
                <a:lnSpc>
                  <a:spcPct val="100000"/>
                </a:lnSpc>
                <a:spcBef>
                  <a:spcPts val="36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Gospodarska družba</a:t>
              </a:r>
              <a:r>
                <a:rPr kumimoji="0" lang="sl-S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MSP, zadruge in velika podjetja</a:t>
              </a:r>
            </a:p>
            <a:p>
              <a:pPr marL="259200" marR="0" lvl="0" indent="-259200" algn="l" defTabSz="914400" rtl="0" eaLnBrk="1" fontAlgn="auto" latinLnBrk="0" hangingPunct="1">
                <a:lnSpc>
                  <a:spcPct val="100000"/>
                </a:lnSpc>
                <a:spcBef>
                  <a:spcPts val="36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Višina kredita: </a:t>
              </a:r>
              <a:r>
                <a:rPr kumimoji="0" lang="sl-S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od 100.000 € do 10.000.000 €</a:t>
              </a:r>
            </a:p>
            <a:p>
              <a:pPr marL="259200" marR="0" lvl="0" indent="-259200" algn="l" defTabSz="914400" rtl="0" eaLnBrk="1" fontAlgn="auto" latinLnBrk="0" hangingPunct="1">
                <a:lnSpc>
                  <a:spcPct val="100000"/>
                </a:lnSpc>
                <a:spcBef>
                  <a:spcPts val="36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Financiranje:</a:t>
              </a:r>
              <a:r>
                <a:rPr kumimoji="0" lang="sl-S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85 % celotnih stroškov.</a:t>
              </a:r>
            </a:p>
            <a:p>
              <a:pPr marL="259200" marR="0" lvl="0" indent="-259200" algn="l" defTabSz="914400" rtl="0" eaLnBrk="1" fontAlgn="auto" latinLnBrk="0" hangingPunct="1">
                <a:lnSpc>
                  <a:spcPct val="100000"/>
                </a:lnSpc>
                <a:spcBef>
                  <a:spcPts val="36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Ročnost: </a:t>
              </a:r>
              <a:r>
                <a:rPr kumimoji="0" lang="sl-S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6-20 let</a:t>
              </a:r>
            </a:p>
            <a:p>
              <a:pPr marL="259200" marR="0" lvl="0" indent="-259200" algn="l" defTabSz="914400" rtl="0" eaLnBrk="1" fontAlgn="auto" latinLnBrk="0" hangingPunct="1">
                <a:lnSpc>
                  <a:spcPct val="100000"/>
                </a:lnSpc>
                <a:spcBef>
                  <a:spcPts val="36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Moratorij: </a:t>
              </a:r>
              <a:r>
                <a:rPr kumimoji="0" lang="sl-S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do </a:t>
              </a:r>
              <a:r>
                <a:rPr kumimoji="0" lang="sl-SI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max</a:t>
              </a:r>
              <a:r>
                <a:rPr kumimoji="0" lang="sl-S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 let</a:t>
              </a:r>
            </a:p>
            <a:p>
              <a:pPr marL="259200" marR="0" lvl="0" indent="-259200" algn="l" defTabSz="914400" rtl="0" eaLnBrk="1" fontAlgn="auto" latinLnBrk="0" hangingPunct="1">
                <a:lnSpc>
                  <a:spcPct val="100000"/>
                </a:lnSpc>
                <a:spcBef>
                  <a:spcPts val="36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Zavarovanje: </a:t>
              </a:r>
              <a:r>
                <a:rPr kumimoji="0" lang="sl-S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Vse vrste zavarovanj.</a:t>
              </a:r>
            </a:p>
            <a:p>
              <a:pPr marL="259200" marR="0" lvl="0" indent="-259200" algn="l" defTabSz="914400" rtl="0" eaLnBrk="1" fontAlgn="auto" latinLnBrk="0" hangingPunct="1">
                <a:lnSpc>
                  <a:spcPct val="100000"/>
                </a:lnSpc>
                <a:spcBef>
                  <a:spcPts val="36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Namen kredita: </a:t>
              </a:r>
              <a:r>
                <a:rPr kumimoji="0" lang="sl-S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 naložb v opredmetena in neopredmetena osnovna sredstva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6C4374D-ECE5-9CA1-BACB-7CC8969DB203}"/>
                </a:ext>
              </a:extLst>
            </p:cNvPr>
            <p:cNvSpPr txBox="1"/>
            <p:nvPr/>
          </p:nvSpPr>
          <p:spPr>
            <a:xfrm>
              <a:off x="0" y="-57151"/>
              <a:ext cx="9614657" cy="6565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 naložb v gospodarstvu (</a:t>
              </a:r>
              <a:r>
                <a:rPr kumimoji="0" lang="sl-SI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F231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NALOŽBE 1</a:t>
              </a:r>
              <a:r>
                <a:rPr kumimoji="0" lang="sl-SI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740C5BAE-A79F-D500-83B9-9C9C89290285}"/>
              </a:ext>
            </a:extLst>
          </p:cNvPr>
          <p:cNvSpPr/>
          <p:nvPr/>
        </p:nvSpPr>
        <p:spPr>
          <a:xfrm>
            <a:off x="11957066" y="0"/>
            <a:ext cx="6330934" cy="10287000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A00A425C-73D4-B224-149D-F63DDC830F7D}"/>
              </a:ext>
            </a:extLst>
          </p:cNvPr>
          <p:cNvSpPr txBox="1"/>
          <p:nvPr/>
        </p:nvSpPr>
        <p:spPr>
          <a:xfrm>
            <a:off x="11957066" y="992981"/>
            <a:ext cx="6330933" cy="12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99" b="1" i="0" u="none" strike="noStrike" kern="1200" cap="none" spc="-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</a:t>
            </a:r>
          </a:p>
          <a:p>
            <a:pPr marL="0" marR="0" lvl="0" indent="0" algn="ctr" defTabSz="914400" rtl="0" eaLnBrk="1" fontAlgn="auto" latinLnBrk="0" hangingPunct="1">
              <a:lnSpc>
                <a:spcPts val="53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99" b="1" i="0" u="none" strike="noStrike" kern="1200" cap="none" spc="-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EBCD73-4412-787A-959E-FD237A37A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88576"/>
            <a:ext cx="1996374" cy="3693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17AF8D-93F6-CDB7-4713-8E3450EEA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3196094"/>
            <a:ext cx="7467599" cy="543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8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C884F-8535-5A7A-B9D3-FBEB4AB17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>
            <a:extLst>
              <a:ext uri="{FF2B5EF4-FFF2-40B4-BE49-F238E27FC236}">
                <a16:creationId xmlns:a16="http://schemas.microsoft.com/office/drawing/2014/main" id="{46F01A39-FA32-4516-08F8-D5FABE4FFBEC}"/>
              </a:ext>
            </a:extLst>
          </p:cNvPr>
          <p:cNvGrpSpPr/>
          <p:nvPr/>
        </p:nvGrpSpPr>
        <p:grpSpPr>
          <a:xfrm>
            <a:off x="-1" y="-2"/>
            <a:ext cx="5300870" cy="10295282"/>
            <a:chOff x="98918" y="119214"/>
            <a:chExt cx="1633172" cy="3420719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E662B479-0F41-5C2A-8784-0BCA3B859118}"/>
                </a:ext>
              </a:extLst>
            </p:cNvPr>
            <p:cNvSpPr/>
            <p:nvPr/>
          </p:nvSpPr>
          <p:spPr>
            <a:xfrm>
              <a:off x="98918" y="119214"/>
              <a:ext cx="1633172" cy="3420719"/>
            </a:xfrm>
            <a:custGeom>
              <a:avLst/>
              <a:gdLst/>
              <a:ahLst/>
              <a:cxnLst/>
              <a:rect l="l" t="t" r="r" b="b"/>
              <a:pathLst>
                <a:path w="1732090" h="3554156">
                  <a:moveTo>
                    <a:pt x="0" y="0"/>
                  </a:moveTo>
                  <a:lnTo>
                    <a:pt x="1732090" y="0"/>
                  </a:lnTo>
                  <a:lnTo>
                    <a:pt x="1732090" y="3554156"/>
                  </a:lnTo>
                  <a:lnTo>
                    <a:pt x="0" y="3554156"/>
                  </a:lnTo>
                  <a:close/>
                </a:path>
              </a:pathLst>
            </a:custGeom>
            <a:solidFill>
              <a:srgbClr val="00467D"/>
            </a:solidFill>
          </p:spPr>
          <p:txBody>
            <a:bodyPr/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747A2379-34EA-99CD-D960-6A5101EBF9CA}"/>
              </a:ext>
            </a:extLst>
          </p:cNvPr>
          <p:cNvSpPr/>
          <p:nvPr/>
        </p:nvSpPr>
        <p:spPr>
          <a:xfrm>
            <a:off x="117261" y="4076700"/>
            <a:ext cx="83119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5646171-D28C-AAB7-FBEE-B147D00EF1C4}"/>
              </a:ext>
            </a:extLst>
          </p:cNvPr>
          <p:cNvGrpSpPr/>
          <p:nvPr/>
        </p:nvGrpSpPr>
        <p:grpSpPr>
          <a:xfrm>
            <a:off x="175886" y="621573"/>
            <a:ext cx="5485270" cy="1359346"/>
            <a:chOff x="-1203796" y="1709078"/>
            <a:chExt cx="6186546" cy="1812460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359E080-1D78-D601-CF56-06C86456C6A3}"/>
                </a:ext>
              </a:extLst>
            </p:cNvPr>
            <p:cNvSpPr txBox="1"/>
            <p:nvPr/>
          </p:nvSpPr>
          <p:spPr>
            <a:xfrm>
              <a:off x="0" y="1915790"/>
              <a:ext cx="4982750" cy="358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ts val="23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9F63FE5-C78E-B6A5-CA1F-D03D2C19208A}"/>
                </a:ext>
              </a:extLst>
            </p:cNvPr>
            <p:cNvSpPr txBox="1"/>
            <p:nvPr/>
          </p:nvSpPr>
          <p:spPr>
            <a:xfrm>
              <a:off x="-1203796" y="1709078"/>
              <a:ext cx="5607188" cy="18124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ts val="533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4500" b="1" i="0" u="none" strike="noStrike" kern="1200" cap="none" spc="-12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Pregled aktualnih programov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22546C5-1DE1-EE33-6DBE-582F71D1B4BB}"/>
              </a:ext>
            </a:extLst>
          </p:cNvPr>
          <p:cNvSpPr txBox="1"/>
          <p:nvPr/>
        </p:nvSpPr>
        <p:spPr>
          <a:xfrm>
            <a:off x="948458" y="2627602"/>
            <a:ext cx="4876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spletni strani: https://www.sid.si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3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Financiranje/Mala in srednje velika podjetja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3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DDD1D-400A-B70B-49C4-D00DAD970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28" y="-2"/>
            <a:ext cx="10803416" cy="498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3FD083-B187-1B0D-46DC-8A0E485E2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055" y="4981573"/>
            <a:ext cx="6675570" cy="47764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37FB99-6A54-6283-36BA-A47898086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0600" y="5359009"/>
            <a:ext cx="5397028" cy="412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39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1B070-0551-22A7-6FC3-AE3C095D9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F1AB4B-F002-2372-0AF4-B909F7385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97829"/>
            <a:ext cx="6569009" cy="1066892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F2EDD0B-60C8-8C60-F223-BAEF5C7827D8}"/>
              </a:ext>
            </a:extLst>
          </p:cNvPr>
          <p:cNvGrpSpPr/>
          <p:nvPr/>
        </p:nvGrpSpPr>
        <p:grpSpPr>
          <a:xfrm>
            <a:off x="609600" y="702019"/>
            <a:ext cx="12877801" cy="9813802"/>
            <a:chOff x="-1" y="-279592"/>
            <a:chExt cx="9083076" cy="13085073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047233E3-5CD6-9003-9DD8-25A90619F4D2}"/>
                </a:ext>
              </a:extLst>
            </p:cNvPr>
            <p:cNvSpPr txBox="1"/>
            <p:nvPr/>
          </p:nvSpPr>
          <p:spPr>
            <a:xfrm>
              <a:off x="107491" y="939579"/>
              <a:ext cx="8975584" cy="11865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24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Komu so namenjeni: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l-PL" sz="2400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kumimoji="0" lang="pl-P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zpolnjevalcem vlog za kreditiranje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l-PL" sz="2400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bodočim ali obstoječim strankam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24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Kaj predstavimo: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aktualne programe financiranja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l-PL" sz="2400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praktične nasvete za pripravo popolnih vlog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l-PL" sz="2400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kumimoji="0" lang="pl-P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skanje najustreznejših rešitev za vaše poslovne potrebe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pl-PL" sz="2400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24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Trajanje dogodka: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l-PL" sz="2400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max 3 ure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l-PL" sz="24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Za obveščanje o teh dogodkih se prijavite na:</a:t>
              </a:r>
            </a:p>
            <a:p>
              <a:pPr marR="0" lvl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kumimoji="0" lang="pl-P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4"/>
                </a:rPr>
                <a:t>financiranje@sid.si</a:t>
              </a:r>
              <a:endPara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l-PL" sz="24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Za obveščanje o produktih SID banke na vhodni </a:t>
              </a:r>
            </a:p>
            <a:p>
              <a:pPr marR="0" lvl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24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spletni strani https://www.sid.si:</a:t>
              </a:r>
            </a:p>
            <a:p>
              <a:pPr marR="0" lvl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sl-SI" sz="2400" dirty="0"/>
                <a:t>     </a:t>
              </a:r>
              <a:r>
                <a:rPr lang="pt-BR" sz="2400" b="1" dirty="0">
                  <a:hlinkClick r:id="rId5"/>
                </a:rPr>
                <a:t>Prijava na novice | SID ban</a:t>
              </a:r>
              <a:r>
                <a:rPr lang="sl-SI" sz="2400" b="1" dirty="0" err="1">
                  <a:hlinkClick r:id="rId5"/>
                </a:rPr>
                <a:t>ka</a:t>
              </a:r>
              <a:endParaRPr lang="pl-PL" sz="2400" b="1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pl-PL" sz="2400" b="1" dirty="0">
                <a:solidFill>
                  <a:srgbClr val="0046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43A0DCF-C86B-59A3-5711-BF8BD67E35D5}"/>
                </a:ext>
              </a:extLst>
            </p:cNvPr>
            <p:cNvSpPr txBox="1"/>
            <p:nvPr/>
          </p:nvSpPr>
          <p:spPr>
            <a:xfrm>
              <a:off x="-1" y="-279592"/>
              <a:ext cx="7981410" cy="1313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3200" b="1" dirty="0">
                  <a:solidFill>
                    <a:srgbClr val="043F7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Medletna srečanja finančnih posrednikov/svetovalcev</a:t>
              </a:r>
              <a:endPara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AF231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F212C5AC-A1C3-CBB1-9155-31E2E16C10EA}"/>
              </a:ext>
            </a:extLst>
          </p:cNvPr>
          <p:cNvSpPr/>
          <p:nvPr/>
        </p:nvSpPr>
        <p:spPr>
          <a:xfrm>
            <a:off x="11957066" y="0"/>
            <a:ext cx="6330934" cy="10287000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C0A19FEC-3FF5-877A-1ED6-D28207D741EA}"/>
              </a:ext>
            </a:extLst>
          </p:cNvPr>
          <p:cNvSpPr txBox="1"/>
          <p:nvPr/>
        </p:nvSpPr>
        <p:spPr>
          <a:xfrm>
            <a:off x="11957066" y="992981"/>
            <a:ext cx="6330933" cy="12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99" b="1" i="0" u="none" strike="noStrike" kern="1200" cap="none" spc="-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Srečanja finančnih svetovalcev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DB70BA-DC07-CAD6-1B37-0339B87E07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486900"/>
            <a:ext cx="1996374" cy="369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14CFB5-BC07-45D0-B4E5-8832D3177B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1347" y="2589514"/>
            <a:ext cx="8166652" cy="60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6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428F8350-3A3E-4CE2-A88F-CBB6743D1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4" b="17741"/>
          <a:stretch/>
        </p:blipFill>
        <p:spPr>
          <a:xfrm>
            <a:off x="4646315" y="-19040"/>
            <a:ext cx="8361177" cy="8100027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0" y="1"/>
            <a:ext cx="18288000" cy="10325081"/>
          </a:xfrm>
          <a:custGeom>
            <a:avLst/>
            <a:gdLst/>
            <a:ahLst/>
            <a:cxnLst/>
            <a:rect l="l" t="t" r="r" b="b"/>
            <a:pathLst>
              <a:path w="6186311" h="3479800">
                <a:moveTo>
                  <a:pt x="0" y="0"/>
                </a:moveTo>
                <a:lnTo>
                  <a:pt x="6186311" y="0"/>
                </a:lnTo>
                <a:lnTo>
                  <a:pt x="6186311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00467D">
              <a:alpha val="54902"/>
            </a:srgbClr>
          </a:solidFill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1055" y="9308179"/>
            <a:ext cx="2971697" cy="54976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0" y="4922578"/>
            <a:ext cx="18288000" cy="1104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900" b="1" i="0" u="none" strike="noStrike" kern="1200" cap="none" spc="-19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Zdaj je na vrsti vaša zgodba o uspehu</a:t>
            </a:r>
            <a:r>
              <a:rPr kumimoji="0" lang="en-US" sz="6900" b="1" i="0" u="none" strike="noStrike" kern="1200" cap="none" spc="-19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kumimoji="0" lang="sl-SI" sz="6900" b="1" i="0" u="none" strike="noStrike" kern="1200" cap="none" spc="-19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89E6CBBA-F33E-400D-8121-B0B42391EC4E}"/>
              </a:ext>
            </a:extLst>
          </p:cNvPr>
          <p:cNvSpPr/>
          <p:nvPr/>
        </p:nvSpPr>
        <p:spPr>
          <a:xfrm>
            <a:off x="0" y="6580797"/>
            <a:ext cx="18288000" cy="2318406"/>
          </a:xfrm>
          <a:custGeom>
            <a:avLst/>
            <a:gdLst/>
            <a:ahLst/>
            <a:cxnLst/>
            <a:rect l="l" t="t" r="r" b="b"/>
            <a:pathLst>
              <a:path w="6186311" h="3479800">
                <a:moveTo>
                  <a:pt x="0" y="0"/>
                </a:moveTo>
                <a:lnTo>
                  <a:pt x="6186311" y="0"/>
                </a:lnTo>
                <a:lnTo>
                  <a:pt x="6186311" y="3479800"/>
                </a:lnTo>
                <a:lnTo>
                  <a:pt x="0" y="347980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4809" y="7593168"/>
            <a:ext cx="487901" cy="39475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637583" y="6940350"/>
            <a:ext cx="4418961" cy="540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1 2007 480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84633" y="7686231"/>
            <a:ext cx="525597" cy="39475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638494" y="7607882"/>
            <a:ext cx="456583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financiranje@sid.si</a:t>
            </a:r>
            <a:endParaRPr kumimoji="0" lang="sl-SI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zavarovanje@sid.si</a:t>
            </a:r>
            <a:endParaRPr kumimoji="0" lang="sl-SI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767183" y="7407865"/>
            <a:ext cx="597707" cy="59770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601637" y="7249990"/>
            <a:ext cx="461009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www.sid.si</a:t>
            </a:r>
            <a:endParaRPr kumimoji="0" lang="sl-SI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www.skladiskladov.si  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7819AB2-BD09-4FEE-9B48-551D8C0823B0}"/>
              </a:ext>
            </a:extLst>
          </p:cNvPr>
          <p:cNvSpPr txBox="1"/>
          <p:nvPr/>
        </p:nvSpPr>
        <p:spPr>
          <a:xfrm>
            <a:off x="1316904" y="6839732"/>
            <a:ext cx="5757824" cy="540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Nataša Koščak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56245AAB-89C8-41DB-A48F-5CC111610D02}"/>
              </a:ext>
            </a:extLst>
          </p:cNvPr>
          <p:cNvSpPr txBox="1"/>
          <p:nvPr/>
        </p:nvSpPr>
        <p:spPr>
          <a:xfrm>
            <a:off x="1290734" y="7495775"/>
            <a:ext cx="4190036" cy="540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1 2007 </a:t>
            </a:r>
            <a:r>
              <a:rPr lang="sl-SI" sz="3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468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278B743D-5E95-412C-8698-68BC3312D18F}"/>
              </a:ext>
            </a:extLst>
          </p:cNvPr>
          <p:cNvSpPr txBox="1"/>
          <p:nvPr/>
        </p:nvSpPr>
        <p:spPr>
          <a:xfrm>
            <a:off x="1280824" y="8080986"/>
            <a:ext cx="6000271" cy="540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natasa.koscak</a:t>
            </a: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@sid.si</a:t>
            </a: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9" name="Graphic 18" descr="Office worker male outline">
            <a:extLst>
              <a:ext uri="{FF2B5EF4-FFF2-40B4-BE49-F238E27FC236}">
                <a16:creationId xmlns:a16="http://schemas.microsoft.com/office/drawing/2014/main" id="{166447B6-CA7E-406D-9BF9-66DF92EB6BE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5788" t="4777" r="14131" b="1996"/>
          <a:stretch/>
        </p:blipFill>
        <p:spPr>
          <a:xfrm>
            <a:off x="354418" y="6658631"/>
            <a:ext cx="747305" cy="869987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024B7D6B-FF75-4074-AA11-FEFB1D4DAE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9893" y="8258917"/>
            <a:ext cx="497004" cy="373280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DC4A893C-DEE2-4C51-B1FE-4EBF97EF3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73020" y="7080381"/>
            <a:ext cx="487901" cy="3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D947F22-DAB1-DEAB-DA47-BF23AD88B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33045"/>
            <a:ext cx="17602200" cy="9820910"/>
          </a:xfrm>
          <a:prstGeom prst="rect">
            <a:avLst/>
          </a:prstGeom>
        </p:spPr>
      </p:pic>
      <p:sp>
        <p:nvSpPr>
          <p:cNvPr id="23" name="Oval 22">
            <a:hlinkClick r:id="rId3"/>
            <a:extLst>
              <a:ext uri="{FF2B5EF4-FFF2-40B4-BE49-F238E27FC236}">
                <a16:creationId xmlns:a16="http://schemas.microsoft.com/office/drawing/2014/main" id="{0F5CAB18-CA11-E7A7-129B-37161D1C701F}"/>
              </a:ext>
            </a:extLst>
          </p:cNvPr>
          <p:cNvSpPr/>
          <p:nvPr/>
        </p:nvSpPr>
        <p:spPr>
          <a:xfrm>
            <a:off x="7543800" y="3429000"/>
            <a:ext cx="3200400" cy="2971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1" name="Graphic 20" descr="Play with solid fill">
            <a:hlinkClick r:id="rId3"/>
            <a:extLst>
              <a:ext uri="{FF2B5EF4-FFF2-40B4-BE49-F238E27FC236}">
                <a16:creationId xmlns:a16="http://schemas.microsoft.com/office/drawing/2014/main" id="{E7830169-873A-E0E7-44C7-07949940B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9600" y="37719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7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5399999">
            <a:off x="-97213" y="5532189"/>
            <a:ext cx="12389602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/>
          <p:cNvSpPr/>
          <p:nvPr/>
        </p:nvSpPr>
        <p:spPr>
          <a:xfrm rot="5399999">
            <a:off x="5995612" y="5532189"/>
            <a:ext cx="12389602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5"/>
          <p:cNvSpPr/>
          <p:nvPr/>
        </p:nvSpPr>
        <p:spPr>
          <a:xfrm rot="5399999">
            <a:off x="-6190038" y="5532189"/>
            <a:ext cx="12389602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/>
          <p:cNvSpPr/>
          <p:nvPr/>
        </p:nvSpPr>
        <p:spPr>
          <a:xfrm rot="5399999">
            <a:off x="12088437" y="5532189"/>
            <a:ext cx="12389602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0" y="0"/>
            <a:ext cx="18288000" cy="1600200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347871" y="6020086"/>
            <a:ext cx="5216190" cy="3465583"/>
            <a:chOff x="-333753" y="-19051"/>
            <a:chExt cx="6954920" cy="4620778"/>
          </a:xfrm>
        </p:grpSpPr>
        <p:sp>
          <p:nvSpPr>
            <p:cNvPr id="9" name="TextBox 9"/>
            <p:cNvSpPr txBox="1"/>
            <p:nvPr/>
          </p:nvSpPr>
          <p:spPr>
            <a:xfrm>
              <a:off x="-333753" y="498210"/>
              <a:ext cx="6621167" cy="4103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Ministrstvo za gospodarski razvoj in tehnologijo je leta 2017 SID banko imenoval za upravljavko Sklada skladov za izvajanje finančnih instrumentov (kreditov) evropske kohezijske politike.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l-S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Preko finančnih posrednikov in neposredno ponujamo mikrokredite, kredite za MSP, kredite za RRI, kredite krite z jamstvom SID banke, lastniške in kvazi lastniške kredite ter kredite za energetsko učinkovitost in urbani razvoj.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1"/>
              <a:ext cx="6621167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73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Skladi skladov SID banke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6947" y="1916563"/>
            <a:ext cx="5050043" cy="2779914"/>
            <a:chOff x="-28387" y="228908"/>
            <a:chExt cx="6733391" cy="3706550"/>
          </a:xfrm>
        </p:grpSpPr>
        <p:sp>
          <p:nvSpPr>
            <p:cNvPr id="12" name="TextBox 12"/>
            <p:cNvSpPr txBox="1"/>
            <p:nvPr/>
          </p:nvSpPr>
          <p:spPr>
            <a:xfrm>
              <a:off x="-28387" y="1062878"/>
              <a:ext cx="6621167" cy="287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R="0" lvl="0" indent="-28575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namenski posojilni skladi (MGTŠ)</a:t>
              </a:r>
            </a:p>
            <a:p>
              <a:pPr marR="0" lvl="0" indent="-28575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sofinanciranje s poslovnimi bankami (sindicirani krediti)</a:t>
              </a:r>
            </a:p>
            <a:p>
              <a:pPr marR="0" lvl="0" indent="-28575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izvozni krediti</a:t>
              </a:r>
              <a:r>
                <a:rPr lang="sl-SI" sz="2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(tuji kupci, hčerinska podjetja,…)</a:t>
              </a:r>
              <a:endPara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R="0" lvl="0" indent="-28575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 občin in javnega sektorja</a:t>
              </a:r>
            </a:p>
            <a:p>
              <a:pPr marR="0" lvl="0" indent="-28575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l-SI" sz="2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Ostalo financiranje iz lastnega vira</a:t>
              </a:r>
              <a:endPara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3837" y="228908"/>
              <a:ext cx="6621167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73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Neposredno financiranje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31155" y="6118969"/>
            <a:ext cx="5249195" cy="3184329"/>
            <a:chOff x="-377760" y="-108866"/>
            <a:chExt cx="6998927" cy="4245771"/>
          </a:xfrm>
        </p:grpSpPr>
        <p:sp>
          <p:nvSpPr>
            <p:cNvPr id="15" name="TextBox 15"/>
            <p:cNvSpPr txBox="1"/>
            <p:nvPr/>
          </p:nvSpPr>
          <p:spPr>
            <a:xfrm>
              <a:off x="-377760" y="751363"/>
              <a:ext cx="6621167" cy="3385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Dolgoročno namensko financiranje </a:t>
              </a:r>
              <a:r>
                <a:rPr kumimoji="0" lang="sl-SI" sz="20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preko poslovnih bank, hranilnic in javnih skladov.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SID banka na podlagi svojih dolgoročnih zadolžitev pri razvojnih bankah in drugih virih, prek ponujenih programov financiranja, zagotavlja prenos ugodnosti na končne stranke.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08866"/>
              <a:ext cx="6621167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73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Posredno financiranje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399028" y="1835464"/>
            <a:ext cx="4965875" cy="3048637"/>
            <a:chOff x="0" y="-19050"/>
            <a:chExt cx="6621167" cy="406484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660256"/>
              <a:ext cx="6621167" cy="3385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SID banka kot nacionalna izvozno kreditna agencija (IKA) v imenu in za račun Republike Slovenije izvaja zavarovanje mednarodnih gospodarskih poslov pred </a:t>
              </a:r>
              <a:r>
                <a:rPr kumimoji="0" lang="sl-S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nemarketabilnimi</a:t>
              </a:r>
              <a:r>
                <a: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riziki:</a:t>
              </a:r>
            </a:p>
            <a:p>
              <a:pPr marL="0" marR="0" lvl="0" indent="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l-SI" sz="2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Kratkoročne izvozne terjatve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Krediti za pripravo na izvoz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l-SI" sz="2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Garancijski instrumenti za izvozne posle</a:t>
              </a:r>
              <a:endPara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6621167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73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Zavarovanje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68237" y="6135147"/>
            <a:ext cx="5226674" cy="3309216"/>
            <a:chOff x="0" y="-106235"/>
            <a:chExt cx="6678430" cy="4412289"/>
          </a:xfrm>
        </p:grpSpPr>
        <p:sp>
          <p:nvSpPr>
            <p:cNvPr id="21" name="TextBox 21"/>
            <p:cNvSpPr txBox="1"/>
            <p:nvPr/>
          </p:nvSpPr>
          <p:spPr>
            <a:xfrm>
              <a:off x="0" y="544340"/>
              <a:ext cx="6678430" cy="37617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Slovenski naložbeni program kapitalske rasti (SEGIP in SEGIP Top up) v sodelovanju z EIF. </a:t>
              </a:r>
            </a:p>
            <a:p>
              <a:pPr marL="0" marR="0" lvl="0" indent="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Namen financiranja: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rast in nadaljnji razvoj,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povečanje vrednosti podjetja,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prevzemi drugih podjetij,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vstopi na nove trge,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izvozno financiranje,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lastniško družinsko nasledstvo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06235"/>
              <a:ext cx="6621167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73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Lastniško financiranje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35895" y="573723"/>
            <a:ext cx="14027893" cy="549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700" b="1" i="0" u="none" strike="noStrike" kern="1200" cap="none" spc="-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Pregled finančnih in zavarovalnih storitev SID banke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7FC158-D2A5-4372-BE21-CCC2366C9590}"/>
              </a:ext>
            </a:extLst>
          </p:cNvPr>
          <p:cNvSpPr txBox="1"/>
          <p:nvPr/>
        </p:nvSpPr>
        <p:spPr>
          <a:xfrm>
            <a:off x="6104528" y="5362836"/>
            <a:ext cx="6046979" cy="615553"/>
          </a:xfrm>
          <a:prstGeom prst="rect">
            <a:avLst/>
          </a:prstGeom>
          <a:solidFill>
            <a:srgbClr val="AF231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s.p</a:t>
            </a:r>
            <a:r>
              <a:rPr kumimoji="0" lang="sl-S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MSP, </a:t>
            </a:r>
            <a:r>
              <a:rPr kumimoji="0" lang="sl-SI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</a:t>
            </a:r>
            <a:r>
              <a:rPr kumimoji="0" lang="sl-SI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cap, velika podjetja, občine in javni sektor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sl-SI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Kontakt: ZAVAROVANJE@SID.SI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D120F8-85FC-4C2D-8117-D5B3B64A5CB5}"/>
              </a:ext>
            </a:extLst>
          </p:cNvPr>
          <p:cNvSpPr txBox="1"/>
          <p:nvPr/>
        </p:nvSpPr>
        <p:spPr>
          <a:xfrm>
            <a:off x="6175381" y="9702225"/>
            <a:ext cx="5930061" cy="584775"/>
          </a:xfrm>
          <a:prstGeom prst="rect">
            <a:avLst/>
          </a:prstGeom>
          <a:solidFill>
            <a:srgbClr val="AF231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start-up, </a:t>
            </a:r>
            <a:r>
              <a:rPr kumimoji="0" lang="sl-S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s.p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MSP, občine in javni sektor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Kontakt: FINANCIRANJE@SID.SI</a:t>
            </a:r>
            <a:endParaRPr kumimoji="0" lang="sl-SI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B8D0B2-1FF9-4ADB-9195-7E6FCEE21A96}"/>
              </a:ext>
            </a:extLst>
          </p:cNvPr>
          <p:cNvSpPr txBox="1"/>
          <p:nvPr/>
        </p:nvSpPr>
        <p:spPr>
          <a:xfrm>
            <a:off x="36851" y="9702225"/>
            <a:ext cx="5968950" cy="584775"/>
          </a:xfrm>
          <a:prstGeom prst="rect">
            <a:avLst/>
          </a:prstGeom>
          <a:solidFill>
            <a:srgbClr val="AF231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projekti raziskovalnih institucij, start-up, MSP, </a:t>
            </a:r>
            <a:r>
              <a:rPr kumimoji="0" lang="sl-S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Kontakt: MATEJ.ZALAR@SID.SI</a:t>
            </a:r>
            <a:endParaRPr kumimoji="0" lang="sl-SI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A050DB-F235-49A3-9A02-6A5384F08AB8}"/>
              </a:ext>
            </a:extLst>
          </p:cNvPr>
          <p:cNvSpPr txBox="1"/>
          <p:nvPr/>
        </p:nvSpPr>
        <p:spPr>
          <a:xfrm>
            <a:off x="82554" y="5370908"/>
            <a:ext cx="5937241" cy="584775"/>
          </a:xfrm>
          <a:prstGeom prst="rect">
            <a:avLst/>
          </a:prstGeom>
          <a:solidFill>
            <a:srgbClr val="AF231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s.p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MSP, velika podjetja, občine in javni sektor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Kontakt: FINANCIRANJE@SID.SI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EEC624-7F5E-40CC-A5C1-B4E1629742AB}"/>
              </a:ext>
            </a:extLst>
          </p:cNvPr>
          <p:cNvSpPr txBox="1"/>
          <p:nvPr/>
        </p:nvSpPr>
        <p:spPr>
          <a:xfrm>
            <a:off x="12294882" y="9713277"/>
            <a:ext cx="5937217" cy="584775"/>
          </a:xfrm>
          <a:prstGeom prst="rect">
            <a:avLst/>
          </a:prstGeom>
          <a:solidFill>
            <a:srgbClr val="AF231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Vsi preko bank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Kontakt: ROMAN.ROJC@SID.SI</a:t>
            </a:r>
            <a:endParaRPr kumimoji="0" lang="sl-SI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88425E-C121-70E0-6749-044143C760AE}"/>
              </a:ext>
            </a:extLst>
          </p:cNvPr>
          <p:cNvSpPr txBox="1"/>
          <p:nvPr/>
        </p:nvSpPr>
        <p:spPr>
          <a:xfrm>
            <a:off x="12268211" y="5283247"/>
            <a:ext cx="5963884" cy="584775"/>
          </a:xfrm>
          <a:prstGeom prst="rect">
            <a:avLst/>
          </a:prstGeom>
          <a:solidFill>
            <a:srgbClr val="AF231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MSP, </a:t>
            </a:r>
            <a:r>
              <a:rPr kumimoji="0" lang="sl-S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cap, velika podjetja, banke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Kontakt: UROS.ACKO@SID.SI</a:t>
            </a:r>
            <a:endParaRPr kumimoji="0" lang="sl-SI" sz="16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4" name="Group 17">
            <a:extLst>
              <a:ext uri="{FF2B5EF4-FFF2-40B4-BE49-F238E27FC236}">
                <a16:creationId xmlns:a16="http://schemas.microsoft.com/office/drawing/2014/main" id="{8C91AEF3-6CE4-DC94-0133-977295288229}"/>
              </a:ext>
            </a:extLst>
          </p:cNvPr>
          <p:cNvGrpSpPr/>
          <p:nvPr/>
        </p:nvGrpSpPr>
        <p:grpSpPr>
          <a:xfrm>
            <a:off x="12431155" y="1809493"/>
            <a:ext cx="4965875" cy="3330765"/>
            <a:chOff x="0" y="-19050"/>
            <a:chExt cx="6621167" cy="4441016"/>
          </a:xfrm>
        </p:grpSpPr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id="{CA00F003-D8F8-D770-8867-8930CFC2D488}"/>
                </a:ext>
              </a:extLst>
            </p:cNvPr>
            <p:cNvSpPr txBox="1"/>
            <p:nvPr/>
          </p:nvSpPr>
          <p:spPr>
            <a:xfrm>
              <a:off x="0" y="660256"/>
              <a:ext cx="6621167" cy="3761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l-SI" sz="2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široki nameni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brez zavarovanja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l-SI" sz="2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ročnosti do 7 let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fiksna ali variabilna obrestna mera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borza ali ne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l-SI" sz="2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razpršitev virov – široka baza investitorjev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izboljšanje prepoznavnosti in ugleda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l-SI" sz="2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standardizirano poročanje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22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l-SI" sz="20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SID pokrije do 70% izdaje</a:t>
              </a:r>
            </a:p>
          </p:txBody>
        </p:sp>
        <p:sp>
          <p:nvSpPr>
            <p:cNvPr id="39" name="TextBox 19">
              <a:extLst>
                <a:ext uri="{FF2B5EF4-FFF2-40B4-BE49-F238E27FC236}">
                  <a16:creationId xmlns:a16="http://schemas.microsoft.com/office/drawing/2014/main" id="{5A32B368-6543-DF8A-CF7B-AAFCE84356A7}"/>
                </a:ext>
              </a:extLst>
            </p:cNvPr>
            <p:cNvSpPr txBox="1"/>
            <p:nvPr/>
          </p:nvSpPr>
          <p:spPr>
            <a:xfrm>
              <a:off x="0" y="-19050"/>
              <a:ext cx="6621167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73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Nakup obveznic podjetij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>
            <a:extLst>
              <a:ext uri="{FF2B5EF4-FFF2-40B4-BE49-F238E27FC236}">
                <a16:creationId xmlns:a16="http://schemas.microsoft.com/office/drawing/2014/main" id="{9B457084-8704-49F8-B51F-FA66ED275888}"/>
              </a:ext>
            </a:extLst>
          </p:cNvPr>
          <p:cNvGrpSpPr/>
          <p:nvPr/>
        </p:nvGrpSpPr>
        <p:grpSpPr>
          <a:xfrm>
            <a:off x="1" y="0"/>
            <a:ext cx="12425459" cy="10287000"/>
            <a:chOff x="0" y="0"/>
            <a:chExt cx="1732090" cy="3554156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B81DD98A-F2F5-4160-A343-DFFD29025932}"/>
                </a:ext>
              </a:extLst>
            </p:cNvPr>
            <p:cNvSpPr/>
            <p:nvPr/>
          </p:nvSpPr>
          <p:spPr>
            <a:xfrm>
              <a:off x="0" y="0"/>
              <a:ext cx="1732090" cy="3554156"/>
            </a:xfrm>
            <a:custGeom>
              <a:avLst/>
              <a:gdLst/>
              <a:ahLst/>
              <a:cxnLst/>
              <a:rect l="l" t="t" r="r" b="b"/>
              <a:pathLst>
                <a:path w="1732090" h="3554156">
                  <a:moveTo>
                    <a:pt x="0" y="0"/>
                  </a:moveTo>
                  <a:lnTo>
                    <a:pt x="1732090" y="0"/>
                  </a:lnTo>
                  <a:lnTo>
                    <a:pt x="1732090" y="3554156"/>
                  </a:lnTo>
                  <a:lnTo>
                    <a:pt x="0" y="3554156"/>
                  </a:lnTo>
                  <a:close/>
                </a:path>
              </a:pathLst>
            </a:custGeom>
            <a:solidFill>
              <a:srgbClr val="00467D"/>
            </a:solidFill>
          </p:spPr>
          <p:txBody>
            <a:bodyPr/>
            <a:lstStyle/>
            <a:p>
              <a:pPr defTabSz="1371600"/>
              <a:endParaRPr lang="sl-SI" sz="27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" name="AutoShape 4"/>
          <p:cNvSpPr/>
          <p:nvPr/>
        </p:nvSpPr>
        <p:spPr>
          <a:xfrm>
            <a:off x="575717" y="1405268"/>
            <a:ext cx="896162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pPr defTabSz="1371600"/>
            <a:endParaRPr lang="sl-SI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40682" y="7465832"/>
            <a:ext cx="83119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pPr defTabSz="1371600"/>
            <a:endParaRPr lang="sl-SI" sz="27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3489070" y="992981"/>
            <a:ext cx="3737063" cy="1741225"/>
            <a:chOff x="0" y="-47625"/>
            <a:chExt cx="4982750" cy="2321632"/>
          </a:xfrm>
        </p:grpSpPr>
        <p:sp>
          <p:nvSpPr>
            <p:cNvPr id="8" name="TextBox 8"/>
            <p:cNvSpPr txBox="1"/>
            <p:nvPr/>
          </p:nvSpPr>
          <p:spPr>
            <a:xfrm>
              <a:off x="0" y="1915790"/>
              <a:ext cx="4982750" cy="358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>
                <a:lnSpc>
                  <a:spcPts val="2340"/>
                </a:lnSpc>
                <a:spcBef>
                  <a:spcPct val="0"/>
                </a:spcBef>
              </a:pPr>
              <a:endParaRPr lang="sl-SI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982750" cy="1812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1371600">
                <a:lnSpc>
                  <a:spcPts val="5330"/>
                </a:lnSpc>
                <a:spcBef>
                  <a:spcPct val="0"/>
                </a:spcBef>
              </a:pPr>
              <a:r>
                <a:rPr lang="sl-SI" sz="4500" b="1" spc="-122">
                  <a:solidFill>
                    <a:srgbClr val="01457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Neposredno financiranje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85736" y="838781"/>
            <a:ext cx="9784106" cy="5118558"/>
            <a:chOff x="-425498" y="-377491"/>
            <a:chExt cx="13045474" cy="6824742"/>
          </a:xfrm>
        </p:grpSpPr>
        <p:sp>
          <p:nvSpPr>
            <p:cNvPr id="11" name="TextBox 11"/>
            <p:cNvSpPr txBox="1"/>
            <p:nvPr/>
          </p:nvSpPr>
          <p:spPr>
            <a:xfrm>
              <a:off x="-425498" y="2480355"/>
              <a:ext cx="13045474" cy="3966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3413" lvl="1" indent="-226707" defTabSz="1371600">
                <a:lnSpc>
                  <a:spcPts val="2939"/>
                </a:lnSpc>
                <a:buFont typeface="Arial"/>
                <a:buChar char="•"/>
              </a:pPr>
              <a:r>
                <a:rPr lang="sl-SI" sz="27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Kredit nad 100.000 €.</a:t>
              </a:r>
            </a:p>
            <a:p>
              <a:pPr marL="453413" lvl="1" indent="-226707" defTabSz="1371600">
                <a:lnSpc>
                  <a:spcPts val="2939"/>
                </a:lnSpc>
                <a:buFont typeface="Arial"/>
                <a:buChar char="•"/>
              </a:pPr>
              <a:r>
                <a:rPr lang="sl-SI" sz="27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vsaj 2 zaposlena po zadnjih zaključnih finančnih izkazih  leta</a:t>
              </a:r>
            </a:p>
            <a:p>
              <a:pPr marL="453413" lvl="1" indent="-226707" defTabSz="1371600">
                <a:lnSpc>
                  <a:spcPts val="2939"/>
                </a:lnSpc>
                <a:buFont typeface="Arial"/>
                <a:buChar char="•"/>
              </a:pPr>
              <a:r>
                <a:rPr lang="sl-SI" sz="27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poslujejo vsaj 2 poslovni leti ob oddaji vloge</a:t>
              </a:r>
            </a:p>
            <a:p>
              <a:pPr marL="453413" lvl="1" indent="-226707" defTabSz="1371600">
                <a:lnSpc>
                  <a:spcPts val="2940"/>
                </a:lnSpc>
                <a:buFont typeface="Arial"/>
                <a:buChar char="•"/>
              </a:pPr>
              <a:r>
                <a:rPr lang="sl-SI" sz="27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Projekt mora biti ekonomsko upravičen ter tehnično, finančno in komercialno izvedljiv.</a:t>
              </a:r>
            </a:p>
            <a:p>
              <a:pPr marL="453413" lvl="1" indent="-226707" defTabSz="1371600">
                <a:lnSpc>
                  <a:spcPts val="2940"/>
                </a:lnSpc>
                <a:buFont typeface="Arial"/>
                <a:buChar char="•"/>
              </a:pPr>
              <a:r>
                <a:rPr lang="sl-SI" sz="27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Imajo sedež v Republiki Sloveniji (izjema je izvozno financiranje).</a:t>
              </a:r>
            </a:p>
            <a:p>
              <a:pPr marL="453413" lvl="1" indent="-226707" defTabSz="1371600">
                <a:lnSpc>
                  <a:spcPts val="2940"/>
                </a:lnSpc>
                <a:buFont typeface="Arial"/>
                <a:buChar char="•"/>
              </a:pPr>
              <a:r>
                <a:rPr lang="sl-SI" sz="27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Ima prosto državno pomoč (de </a:t>
              </a:r>
              <a:r>
                <a:rPr lang="sl-SI" sz="270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minimis</a:t>
              </a:r>
              <a:r>
                <a:rPr lang="sl-SI" sz="27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" y="-377491"/>
              <a:ext cx="12255275" cy="2336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1371600">
                <a:lnSpc>
                  <a:spcPts val="4680"/>
                </a:lnSpc>
                <a:spcBef>
                  <a:spcPct val="0"/>
                </a:spcBef>
              </a:pPr>
              <a:r>
                <a:rPr lang="sl-SI" sz="3600" spc="-107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Podjetja, ki želijo prejeti neposredno financiranje SID banke morajo izpolnjevati </a:t>
              </a:r>
              <a:r>
                <a:rPr lang="sl-SI" sz="3600" b="1" spc="-107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nekaj osnovnih kriterijev: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14923" y="6607338"/>
            <a:ext cx="9358155" cy="1881514"/>
            <a:chOff x="-252664" y="-370291"/>
            <a:chExt cx="12477540" cy="2508688"/>
          </a:xfrm>
        </p:grpSpPr>
        <p:sp>
          <p:nvSpPr>
            <p:cNvPr id="14" name="TextBox 14"/>
            <p:cNvSpPr txBox="1"/>
            <p:nvPr/>
          </p:nvSpPr>
          <p:spPr>
            <a:xfrm>
              <a:off x="-252664" y="650809"/>
              <a:ext cx="12255276" cy="1487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413" lvl="1" indent="-226707" defTabSz="1371600">
                <a:lnSpc>
                  <a:spcPts val="2939"/>
                </a:lnSpc>
                <a:buFont typeface="Arial"/>
                <a:buChar char="•"/>
              </a:pPr>
              <a:r>
                <a:rPr lang="sl-SI" sz="27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 različnih namenov.</a:t>
              </a:r>
            </a:p>
            <a:p>
              <a:pPr marL="453413" lvl="1" indent="-226707" defTabSz="1371600">
                <a:lnSpc>
                  <a:spcPts val="2939"/>
                </a:lnSpc>
                <a:buFont typeface="Arial"/>
                <a:buChar char="•"/>
              </a:pPr>
              <a:r>
                <a:rPr lang="sl-SI" sz="27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Nižje obrestne mere in nižji pogoji zavarovanj.</a:t>
              </a:r>
            </a:p>
            <a:p>
              <a:pPr marL="453413" lvl="1" indent="-226707" defTabSz="1371600">
                <a:lnSpc>
                  <a:spcPts val="2940"/>
                </a:lnSpc>
                <a:buFont typeface="Arial"/>
                <a:buChar char="•"/>
              </a:pPr>
              <a:r>
                <a:rPr lang="sl-SI" sz="27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Daljše ročnosti kreditov in možnosti moratorija.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30400" y="-370291"/>
              <a:ext cx="12255276" cy="729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1371600">
                <a:lnSpc>
                  <a:spcPts val="4680"/>
                </a:lnSpc>
                <a:spcBef>
                  <a:spcPct val="0"/>
                </a:spcBef>
              </a:pPr>
              <a:r>
                <a:rPr lang="sl-SI" sz="3600" spc="-107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Prednosti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AD45381-DD56-43AD-908D-0909AC0A030E}"/>
              </a:ext>
            </a:extLst>
          </p:cNvPr>
          <p:cNvSpPr/>
          <p:nvPr/>
        </p:nvSpPr>
        <p:spPr>
          <a:xfrm>
            <a:off x="16535401" y="5524500"/>
            <a:ext cx="1584176" cy="1944216"/>
          </a:xfrm>
          <a:prstGeom prst="rect">
            <a:avLst/>
          </a:prstGeom>
          <a:solidFill>
            <a:srgbClr val="00457C"/>
          </a:solidFill>
          <a:ln>
            <a:solidFill>
              <a:srgbClr val="004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sl-SI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Banka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340666-C513-4D73-AD07-587300D63178}"/>
              </a:ext>
            </a:extLst>
          </p:cNvPr>
          <p:cNvSpPr/>
          <p:nvPr/>
        </p:nvSpPr>
        <p:spPr>
          <a:xfrm>
            <a:off x="12626270" y="5524500"/>
            <a:ext cx="1584176" cy="1944216"/>
          </a:xfrm>
          <a:prstGeom prst="rect">
            <a:avLst/>
          </a:prstGeom>
          <a:solidFill>
            <a:srgbClr val="AF2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sl-SI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Stranka / izvoznik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96D12-5DAA-4DD8-9E97-06BAE11C975E}"/>
              </a:ext>
            </a:extLst>
          </p:cNvPr>
          <p:cNvSpPr/>
          <p:nvPr/>
        </p:nvSpPr>
        <p:spPr>
          <a:xfrm>
            <a:off x="12754001" y="8945550"/>
            <a:ext cx="4455707" cy="792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sl-SI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Poslovne banke</a:t>
            </a:r>
            <a:endParaRPr lang="en-US" sz="2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C97A670-3E6E-4B90-88C2-1F197585B8FD}"/>
              </a:ext>
            </a:extLst>
          </p:cNvPr>
          <p:cNvSpPr/>
          <p:nvPr/>
        </p:nvSpPr>
        <p:spPr>
          <a:xfrm>
            <a:off x="14210447" y="5480537"/>
            <a:ext cx="2324954" cy="430691"/>
          </a:xfrm>
          <a:prstGeom prst="rightArrow">
            <a:avLst/>
          </a:prstGeom>
          <a:solidFill>
            <a:srgbClr val="AF231E"/>
          </a:solidFill>
          <a:ln>
            <a:solidFill>
              <a:srgbClr val="AF2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sl-SI" sz="1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75C6BE-5DD4-408D-9F5D-DE52A7B93A55}"/>
              </a:ext>
            </a:extLst>
          </p:cNvPr>
          <p:cNvSpPr txBox="1"/>
          <p:nvPr/>
        </p:nvSpPr>
        <p:spPr>
          <a:xfrm>
            <a:off x="14022782" y="5871918"/>
            <a:ext cx="2700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sl-SI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Stranka odda kreditno vlogo in prejme financiranje </a:t>
            </a:r>
            <a:r>
              <a:rPr lang="sl-SI" b="1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direktno od SID banke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D96E24-874B-4E49-9DE8-304D69704B99}"/>
              </a:ext>
            </a:extLst>
          </p:cNvPr>
          <p:cNvSpPr txBox="1"/>
          <p:nvPr/>
        </p:nvSpPr>
        <p:spPr>
          <a:xfrm>
            <a:off x="14006586" y="7950315"/>
            <a:ext cx="2700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600"/>
            <a:r>
              <a:rPr lang="sl-SI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banka nudi kredite  </a:t>
            </a:r>
            <a:r>
              <a:rPr lang="sl-SI" b="1" dirty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(sofinanciranje) poslovnim bankam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885AA5A-21CF-4744-9AFE-24D5C313CF6D}"/>
              </a:ext>
            </a:extLst>
          </p:cNvPr>
          <p:cNvSpPr/>
          <p:nvPr/>
        </p:nvSpPr>
        <p:spPr>
          <a:xfrm rot="10800000">
            <a:off x="14210445" y="7066952"/>
            <a:ext cx="2324955" cy="430691"/>
          </a:xfrm>
          <a:prstGeom prst="rightArrow">
            <a:avLst/>
          </a:prstGeom>
          <a:solidFill>
            <a:srgbClr val="00457C"/>
          </a:solidFill>
          <a:ln>
            <a:solidFill>
              <a:srgbClr val="004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sl-SI" sz="1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6BB59E1-43F3-4D98-BCC5-6F33B0DF24F4}"/>
              </a:ext>
            </a:extLst>
          </p:cNvPr>
          <p:cNvSpPr/>
          <p:nvPr/>
        </p:nvSpPr>
        <p:spPr>
          <a:xfrm rot="5400000">
            <a:off x="16117808" y="7984514"/>
            <a:ext cx="1479719" cy="442355"/>
          </a:xfrm>
          <a:prstGeom prst="rightArrow">
            <a:avLst/>
          </a:prstGeom>
          <a:solidFill>
            <a:srgbClr val="00467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sl-SI" sz="14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629093"/>
            <a:ext cx="8597348" cy="6391056"/>
            <a:chOff x="0" y="-57151"/>
            <a:chExt cx="9614657" cy="7821311"/>
          </a:xfrm>
        </p:grpSpPr>
        <p:sp>
          <p:nvSpPr>
            <p:cNvPr id="3" name="TextBox 3"/>
            <p:cNvSpPr txBox="1"/>
            <p:nvPr/>
          </p:nvSpPr>
          <p:spPr>
            <a:xfrm>
              <a:off x="0" y="1844965"/>
              <a:ext cx="8690426" cy="59191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Za kritje </a:t>
              </a: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obratnih sredstev 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ali </a:t>
              </a: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financiranje naložb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.</a:t>
              </a:r>
            </a:p>
            <a:p>
              <a:pPr marR="0" lvl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Gospodarska družba, samostojni podjetnik ali zadruga</a:t>
              </a:r>
              <a:r>
                <a:rPr lang="sl-SI" sz="2400" dirty="0">
                  <a:solidFill>
                    <a:srgbClr val="00467D"/>
                  </a:solidFill>
                  <a:latin typeface="tahoma"/>
                </a:rPr>
                <a:t>, </a:t>
              </a:r>
              <a:r>
                <a:rPr kumimoji="0" lang="sl-SI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ki izpolnjuje vsaj en kriterij trajnostnega financiranja </a:t>
              </a:r>
              <a:r>
                <a:rPr kumimoji="0" lang="sl-SI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Višina kredita: </a:t>
              </a:r>
              <a:r>
                <a:rPr kumimoji="0" lang="sl-SI" sz="2400" i="0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od 100.000 EUR do 2.000.000 EUR</a:t>
              </a:r>
              <a:r>
                <a:rPr lang="sl-SI" sz="2400" dirty="0">
                  <a:solidFill>
                    <a:srgbClr val="00467D"/>
                  </a:solidFill>
                  <a:latin typeface="tahoma"/>
                </a:rPr>
                <a:t> (</a:t>
              </a:r>
              <a:r>
                <a:rPr lang="sl-SI" sz="2400" b="1" u="sng" dirty="0" err="1">
                  <a:solidFill>
                    <a:srgbClr val="00467D"/>
                  </a:solidFill>
                  <a:latin typeface="tahoma"/>
                </a:rPr>
                <a:t>kumulativa</a:t>
              </a:r>
              <a:r>
                <a:rPr lang="sl-SI" sz="2400" b="1" u="sng" dirty="0">
                  <a:solidFill>
                    <a:srgbClr val="00467D"/>
                  </a:solidFill>
                  <a:latin typeface="tahoma"/>
                </a:rPr>
                <a:t> </a:t>
              </a:r>
              <a:r>
                <a:rPr lang="sl-SI" sz="2400" u="sng" dirty="0">
                  <a:solidFill>
                    <a:srgbClr val="00467D"/>
                  </a:solidFill>
                  <a:latin typeface="tahoma"/>
                </a:rPr>
                <a:t>7.500.000 EUR</a:t>
              </a:r>
              <a:r>
                <a:rPr lang="sl-SI" sz="2400" dirty="0">
                  <a:solidFill>
                    <a:srgbClr val="00467D"/>
                  </a:solidFill>
                  <a:latin typeface="tahoma"/>
                </a:rPr>
                <a:t>).</a:t>
              </a:r>
              <a:endParaRPr kumimoji="0" lang="sl-SI" sz="2400" i="0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1" i="0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Ročnost</a:t>
              </a:r>
              <a:r>
                <a:rPr kumimoji="0" lang="sl-SI" sz="2400" b="0" i="0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kredita: od </a:t>
              </a:r>
              <a:r>
                <a:rPr kumimoji="0" lang="sl-SI" sz="2400" b="1" i="0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1 do 12 </a:t>
              </a:r>
              <a:r>
                <a:rPr kumimoji="0" lang="sl-SI" sz="2400" i="0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let.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0" i="0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Financiranje SID banke: </a:t>
              </a:r>
              <a:r>
                <a:rPr kumimoji="0" lang="sl-SI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do 100% neto investicije ali obratnih sredstev.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sl-SI" sz="2400" b="1" i="0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Moratorij</a:t>
              </a:r>
              <a:r>
                <a:rPr kumimoji="0" lang="sl-SI" sz="2400" b="0" i="0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: 1/2 ročnosti kredita, a ne več kot 5 let.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sl-SI" sz="2400" b="1" u="sng" dirty="0">
                  <a:solidFill>
                    <a:schemeClr val="tx2"/>
                  </a:solidFill>
                  <a:latin typeface="tahoma"/>
                </a:rPr>
                <a:t>Za zavarovanje se uporabi jamstvo EIF  </a:t>
              </a:r>
              <a:r>
                <a:rPr kumimoji="0" lang="sl-SI" sz="2400" b="1" i="0" u="sng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zavarovanj</a:t>
              </a:r>
              <a:r>
                <a:rPr lang="sl-SI" sz="2400" b="1" u="sng" dirty="0">
                  <a:solidFill>
                    <a:schemeClr val="tx2"/>
                  </a:solidFill>
                  <a:latin typeface="tahoma"/>
                </a:rPr>
                <a:t>, ki znaša 0,525 % letno.</a:t>
              </a:r>
              <a:endParaRPr kumimoji="0" lang="sl-SI" sz="24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1"/>
              <a:ext cx="9614657" cy="1313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sl-SI" sz="3200" b="1" dirty="0">
                  <a:solidFill>
                    <a:srgbClr val="0046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 trajnostnih projektov in podjetij </a:t>
              </a:r>
              <a:r>
                <a:rPr lang="sl-SI" sz="3200" b="1" dirty="0">
                  <a:solidFill>
                    <a:srgbClr val="3399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(SID ZELEN)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1957066" y="0"/>
            <a:ext cx="6330934" cy="10287000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endParaRPr lang="sl-SI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3AE13210-367F-1AC2-BF4D-9E82734625C7}"/>
              </a:ext>
            </a:extLst>
          </p:cNvPr>
          <p:cNvSpPr txBox="1"/>
          <p:nvPr/>
        </p:nvSpPr>
        <p:spPr>
          <a:xfrm>
            <a:off x="11957066" y="992981"/>
            <a:ext cx="6330933" cy="12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9"/>
              </a:lnSpc>
              <a:spcBef>
                <a:spcPct val="0"/>
              </a:spcBef>
            </a:pPr>
            <a:r>
              <a:rPr lang="sl-SI" sz="4099" b="1" spc="-12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</a:t>
            </a:r>
          </a:p>
          <a:p>
            <a:pPr algn="ctr">
              <a:lnSpc>
                <a:spcPts val="5329"/>
              </a:lnSpc>
              <a:spcBef>
                <a:spcPct val="0"/>
              </a:spcBef>
            </a:pPr>
            <a:r>
              <a:rPr lang="sl-SI" sz="4099" b="1" spc="-12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F3BDB-F45C-BA44-A456-A8EFF9015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88576"/>
            <a:ext cx="1996374" cy="369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99DB3E-6727-C306-A3C2-A05AFD4DC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129" y="2933700"/>
            <a:ext cx="8434111" cy="55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F812B-77CD-66E1-3789-9BE2C69F4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E3860AD-11E2-7C90-D088-8D1D97745AD8}"/>
              </a:ext>
            </a:extLst>
          </p:cNvPr>
          <p:cNvGrpSpPr/>
          <p:nvPr/>
        </p:nvGrpSpPr>
        <p:grpSpPr>
          <a:xfrm>
            <a:off x="838200" y="629093"/>
            <a:ext cx="8534400" cy="8019607"/>
            <a:chOff x="0" y="-57151"/>
            <a:chExt cx="9544260" cy="2352297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938BAD39-49B4-AF25-A22E-32FE45BFCCD1}"/>
                </a:ext>
              </a:extLst>
            </p:cNvPr>
            <p:cNvSpPr txBox="1"/>
            <p:nvPr/>
          </p:nvSpPr>
          <p:spPr>
            <a:xfrm>
              <a:off x="0" y="1844965"/>
              <a:ext cx="8690426" cy="4501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DA2624-A60E-0484-D1F6-B0E105A3360C}"/>
                </a:ext>
              </a:extLst>
            </p:cNvPr>
            <p:cNvSpPr txBox="1"/>
            <p:nvPr/>
          </p:nvSpPr>
          <p:spPr>
            <a:xfrm>
              <a:off x="0" y="-57151"/>
              <a:ext cx="9544260" cy="4333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 trajnostnih projektov in podjetij </a:t>
              </a:r>
              <a:r>
                <a:rPr kumimoji="0" lang="sl-SI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(SID ZELEN)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BEF11596-6F9B-AC72-8746-90CC506FF795}"/>
              </a:ext>
            </a:extLst>
          </p:cNvPr>
          <p:cNvSpPr/>
          <p:nvPr/>
        </p:nvSpPr>
        <p:spPr>
          <a:xfrm>
            <a:off x="11957066" y="0"/>
            <a:ext cx="6330934" cy="10287000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6FEBDED-3F78-4BE5-3A64-1D7D25591BC8}"/>
              </a:ext>
            </a:extLst>
          </p:cNvPr>
          <p:cNvSpPr txBox="1"/>
          <p:nvPr/>
        </p:nvSpPr>
        <p:spPr>
          <a:xfrm>
            <a:off x="11957066" y="992981"/>
            <a:ext cx="6330933" cy="12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99" b="1" i="0" u="none" strike="noStrike" kern="1200" cap="none" spc="-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</a:t>
            </a:r>
          </a:p>
          <a:p>
            <a:pPr marL="0" marR="0" lvl="0" indent="0" algn="ctr" defTabSz="914400" rtl="0" eaLnBrk="1" fontAlgn="auto" latinLnBrk="0" hangingPunct="1">
              <a:lnSpc>
                <a:spcPts val="53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99" b="1" i="0" u="none" strike="noStrike" kern="1200" cap="none" spc="-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FCAAA-4B75-E7B0-064F-DE7747D6A4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88576"/>
            <a:ext cx="1996374" cy="369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9A35F4-ED65-EF0A-DCEC-9AB9556E6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129" y="2933700"/>
            <a:ext cx="8434111" cy="5560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5C0481-B816-37B3-CEAF-B28671442DC1}"/>
              </a:ext>
            </a:extLst>
          </p:cNvPr>
          <p:cNvSpPr txBox="1"/>
          <p:nvPr/>
        </p:nvSpPr>
        <p:spPr>
          <a:xfrm>
            <a:off x="752764" y="2502418"/>
            <a:ext cx="8619836" cy="614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Nekaj od kriterijev trajnostnega financiranja kreditojemalca: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2774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Predhodno prejeta nagrada in/ali javna podpora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 zadnjih treh letih prejeta nagrada za čisto tehnologijo, nepovratna sredstva ali financiranje iz evropske/nacionalne institucije).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 z znakom za okolje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registrira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znak za okolje iz sistema evropskega, nacionalnega ali mednarodnega okoljskega označevanja (EMAS, EU Ecolabel, EU organic products label)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Okoljsko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certificirano podjetje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Kreditojemalec je bil certificiran s standardom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okoljskega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certifikata z vnaprej določenega seznama, ki je veljal v času oddaje vloge za financiranje (ISO 50001, ISO 50004 ali EMAS).</a:t>
            </a: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rgbClr val="00277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6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A2FD4-D384-0086-6B7D-85B72D1CA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5E833C5-D909-3D7D-E2A4-A5D5A9E68559}"/>
              </a:ext>
            </a:extLst>
          </p:cNvPr>
          <p:cNvGrpSpPr/>
          <p:nvPr/>
        </p:nvGrpSpPr>
        <p:grpSpPr>
          <a:xfrm>
            <a:off x="838200" y="571500"/>
            <a:ext cx="8686800" cy="8077200"/>
            <a:chOff x="0" y="-74044"/>
            <a:chExt cx="9714693" cy="236919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EB20E576-9F1D-FD67-649E-F04D2E2411E5}"/>
                </a:ext>
              </a:extLst>
            </p:cNvPr>
            <p:cNvSpPr txBox="1"/>
            <p:nvPr/>
          </p:nvSpPr>
          <p:spPr>
            <a:xfrm>
              <a:off x="0" y="1844965"/>
              <a:ext cx="8690426" cy="4501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EFCDFAE-F2F8-147A-6F08-E61C87B231E7}"/>
                </a:ext>
              </a:extLst>
            </p:cNvPr>
            <p:cNvSpPr txBox="1"/>
            <p:nvPr/>
          </p:nvSpPr>
          <p:spPr>
            <a:xfrm>
              <a:off x="85217" y="-74044"/>
              <a:ext cx="9629476" cy="4333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 trajnostnih projektov in podjetij </a:t>
              </a:r>
              <a:r>
                <a:rPr kumimoji="0" lang="sl-SI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(SID ZELEN)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DC93B363-908C-55A2-9D8C-65049263A87A}"/>
              </a:ext>
            </a:extLst>
          </p:cNvPr>
          <p:cNvSpPr/>
          <p:nvPr/>
        </p:nvSpPr>
        <p:spPr>
          <a:xfrm>
            <a:off x="11957066" y="0"/>
            <a:ext cx="6330934" cy="10287000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A35A38B-56C2-7D0E-0185-6E22DFDC2C2B}"/>
              </a:ext>
            </a:extLst>
          </p:cNvPr>
          <p:cNvSpPr txBox="1"/>
          <p:nvPr/>
        </p:nvSpPr>
        <p:spPr>
          <a:xfrm>
            <a:off x="11957066" y="992981"/>
            <a:ext cx="6330933" cy="12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99" b="1" i="0" u="none" strike="noStrike" kern="1200" cap="none" spc="-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</a:t>
            </a:r>
          </a:p>
          <a:p>
            <a:pPr marL="0" marR="0" lvl="0" indent="0" algn="ctr" defTabSz="914400" rtl="0" eaLnBrk="1" fontAlgn="auto" latinLnBrk="0" hangingPunct="1">
              <a:lnSpc>
                <a:spcPts val="53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99" b="1" i="0" u="none" strike="noStrike" kern="1200" cap="none" spc="-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A6EE86-9834-46B6-B7E8-00B4199A2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88576"/>
            <a:ext cx="1996374" cy="369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0DAC69-B5BE-6A4C-C572-793C347FB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129" y="2933700"/>
            <a:ext cx="8434111" cy="5560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DBE61F-1B0A-7CE6-F7B6-CF2A62E0618A}"/>
              </a:ext>
            </a:extLst>
          </p:cNvPr>
          <p:cNvSpPr txBox="1"/>
          <p:nvPr/>
        </p:nvSpPr>
        <p:spPr>
          <a:xfrm>
            <a:off x="762000" y="2400300"/>
            <a:ext cx="8610600" cy="6554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Nekaj od kriterijev trajnostnega financiranja za projekt: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Energija iz obnovljivih virov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npr. sončna, veterna, geotermalna energija.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Rešitve za shranjevanje obnovljive energije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sl-SI" sz="2400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prema za shranjevanje termalne energije, električne energije, baterije za rabo obnovljivih virov energije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Energijska učinkovitost v industriji </a:t>
            </a:r>
            <a:r>
              <a:rPr kumimoji="0" lang="sl-SI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proizvodnja, vgradnja izdelkov ali uporaba tehnologije, ki znatno 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l-SI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zmanjšujejo porabo energije/emisije toplogrednih  </a:t>
            </a: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400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kumimoji="0" lang="sl-SI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plinov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(najmanj 30% znižanje)</a:t>
            </a:r>
            <a:r>
              <a:rPr kumimoji="0" lang="sl-SI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Brezemisijska</a:t>
            </a:r>
            <a:r>
              <a:rPr lang="sl-SI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l-SI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nizkoemisijska</a:t>
            </a:r>
            <a:r>
              <a:rPr lang="sl-SI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mobilnost.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Projekti, povezani s prehodom na krožno gospodarstvo, preprečevanjem nastajanja odpadkov in recikliranjem.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5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AD5D7-8E27-6AA7-3751-E198AF99D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B476061-6206-4DB8-E5DD-874632687BFD}"/>
              </a:ext>
            </a:extLst>
          </p:cNvPr>
          <p:cNvGrpSpPr/>
          <p:nvPr/>
        </p:nvGrpSpPr>
        <p:grpSpPr>
          <a:xfrm>
            <a:off x="838200" y="571500"/>
            <a:ext cx="8686800" cy="8077200"/>
            <a:chOff x="0" y="-74044"/>
            <a:chExt cx="9714693" cy="236919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D9FAA7FE-4A9C-E8F3-5FD8-E5D9546D441C}"/>
                </a:ext>
              </a:extLst>
            </p:cNvPr>
            <p:cNvSpPr txBox="1"/>
            <p:nvPr/>
          </p:nvSpPr>
          <p:spPr>
            <a:xfrm>
              <a:off x="0" y="1844965"/>
              <a:ext cx="8690426" cy="4501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B4717B9-137E-0486-C4E8-0D8357C9EA85}"/>
                </a:ext>
              </a:extLst>
            </p:cNvPr>
            <p:cNvSpPr txBox="1"/>
            <p:nvPr/>
          </p:nvSpPr>
          <p:spPr>
            <a:xfrm>
              <a:off x="85217" y="-74044"/>
              <a:ext cx="9629476" cy="4333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 trajnostnih projektov in podjetij </a:t>
              </a:r>
              <a:r>
                <a:rPr kumimoji="0" lang="sl-SI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(SID ZELEN)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663CE352-1F5B-7868-D9BE-2BCD340F8963}"/>
              </a:ext>
            </a:extLst>
          </p:cNvPr>
          <p:cNvSpPr/>
          <p:nvPr/>
        </p:nvSpPr>
        <p:spPr>
          <a:xfrm>
            <a:off x="11957066" y="0"/>
            <a:ext cx="6330934" cy="10287000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E209ACF6-04CF-4042-8AB5-493D77C1C642}"/>
              </a:ext>
            </a:extLst>
          </p:cNvPr>
          <p:cNvSpPr txBox="1"/>
          <p:nvPr/>
        </p:nvSpPr>
        <p:spPr>
          <a:xfrm>
            <a:off x="11957066" y="992981"/>
            <a:ext cx="6330933" cy="12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99" b="1" i="0" u="none" strike="noStrike" kern="1200" cap="none" spc="-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</a:t>
            </a:r>
          </a:p>
          <a:p>
            <a:pPr marL="0" marR="0" lvl="0" indent="0" algn="ctr" defTabSz="914400" rtl="0" eaLnBrk="1" fontAlgn="auto" latinLnBrk="0" hangingPunct="1">
              <a:lnSpc>
                <a:spcPts val="53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99" b="1" i="0" u="none" strike="noStrike" kern="1200" cap="none" spc="-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7A6E3-C207-48F6-DE82-649D9663B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88576"/>
            <a:ext cx="1996374" cy="369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E357ED-7A6A-25A5-A9C7-C97348516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129" y="2933700"/>
            <a:ext cx="8434111" cy="5560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E2545C-BFDC-4545-EE04-D230B40946FF}"/>
              </a:ext>
            </a:extLst>
          </p:cNvPr>
          <p:cNvSpPr txBox="1"/>
          <p:nvPr/>
        </p:nvSpPr>
        <p:spPr>
          <a:xfrm>
            <a:off x="762000" y="2400300"/>
            <a:ext cx="8686800" cy="5741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Primerna poraba sredstev financiranja: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a) Investicije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Vse kar tvori nabavno vrednost novo pridobljenega osnovnega sredstva ob aktiviranju sredstva, in/ali kar tvori povečanje nabavne vrednosti obstoječega osnovnega sredstva po začetni prepoznavi v knjigovodskih razvidih kreditojemalca.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Izvedbena dela investicije: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še niso zaključena pred oddajo vloge za financiranje,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se pričela manj kot eno leto pred oddajo vloge (priznano </a:t>
            </a:r>
            <a:r>
              <a:rPr kumimoji="0" lang="sl-SI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kumimoji="0" lang="sl-SI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10% nastalih stroškov),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trajajo manj kot 4 leta od začetka izvedbenih del.</a:t>
            </a:r>
          </a:p>
        </p:txBody>
      </p:sp>
    </p:spTree>
    <p:extLst>
      <p:ext uri="{BB962C8B-B14F-4D97-AF65-F5344CB8AC3E}">
        <p14:creationId xmlns:p14="http://schemas.microsoft.com/office/powerpoint/2010/main" val="290360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CDCF0-0D5F-FEB2-CB65-06EB85A14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1D4E489-F0BD-3850-353F-6B53668DB6A8}"/>
              </a:ext>
            </a:extLst>
          </p:cNvPr>
          <p:cNvGrpSpPr/>
          <p:nvPr/>
        </p:nvGrpSpPr>
        <p:grpSpPr>
          <a:xfrm>
            <a:off x="838200" y="571500"/>
            <a:ext cx="8686800" cy="8077200"/>
            <a:chOff x="0" y="-74044"/>
            <a:chExt cx="9714693" cy="236919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7743C14E-AFFC-B03E-3053-B39E655348CF}"/>
                </a:ext>
              </a:extLst>
            </p:cNvPr>
            <p:cNvSpPr txBox="1"/>
            <p:nvPr/>
          </p:nvSpPr>
          <p:spPr>
            <a:xfrm>
              <a:off x="0" y="1844965"/>
              <a:ext cx="8690426" cy="4501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2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06ED5E6-5F0E-AA66-FD0E-C476D3C81310}"/>
                </a:ext>
              </a:extLst>
            </p:cNvPr>
            <p:cNvSpPr txBox="1"/>
            <p:nvPr/>
          </p:nvSpPr>
          <p:spPr>
            <a:xfrm>
              <a:off x="85217" y="-74044"/>
              <a:ext cx="9629476" cy="4333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Financiranje trajnostnih projektov in podjetij </a:t>
              </a:r>
              <a:r>
                <a:rPr kumimoji="0" lang="sl-SI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(SID ZELEN)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68786CDB-EC2B-DEB4-DED4-10E82D538F0D}"/>
              </a:ext>
            </a:extLst>
          </p:cNvPr>
          <p:cNvSpPr/>
          <p:nvPr/>
        </p:nvSpPr>
        <p:spPr>
          <a:xfrm>
            <a:off x="11957066" y="0"/>
            <a:ext cx="6330934" cy="10287000"/>
          </a:xfrm>
          <a:prstGeom prst="rect">
            <a:avLst/>
          </a:prstGeom>
          <a:solidFill>
            <a:srgbClr val="00467D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A411E1FF-9154-074F-21DD-C9DF41A49847}"/>
              </a:ext>
            </a:extLst>
          </p:cNvPr>
          <p:cNvSpPr txBox="1"/>
          <p:nvPr/>
        </p:nvSpPr>
        <p:spPr>
          <a:xfrm>
            <a:off x="11957066" y="992981"/>
            <a:ext cx="6330933" cy="129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99" b="1" i="0" u="none" strike="noStrike" kern="1200" cap="none" spc="-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</a:t>
            </a:r>
          </a:p>
          <a:p>
            <a:pPr marL="0" marR="0" lvl="0" indent="0" algn="ctr" defTabSz="914400" rtl="0" eaLnBrk="1" fontAlgn="auto" latinLnBrk="0" hangingPunct="1">
              <a:lnSpc>
                <a:spcPts val="53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99" b="1" i="0" u="none" strike="noStrike" kern="1200" cap="none" spc="-1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F41B1B-AD9F-7E77-1976-567130C2A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88576"/>
            <a:ext cx="1996374" cy="369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0FFF7C-86B5-93DB-01BB-5F6D1498C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129" y="2933700"/>
            <a:ext cx="8434111" cy="5560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8F6242-8055-7FBD-9A60-29430029420E}"/>
              </a:ext>
            </a:extLst>
          </p:cNvPr>
          <p:cNvSpPr txBox="1"/>
          <p:nvPr/>
        </p:nvSpPr>
        <p:spPr>
          <a:xfrm>
            <a:off x="762000" y="2400300"/>
            <a:ext cx="8686800" cy="614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396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Primerna poraba sredstev financiranja: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396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396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b) Obratna sredstva</a:t>
            </a:r>
          </a:p>
          <a:p>
            <a:pPr marL="8001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396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vse, kar tvori nabavno vrednost materiala, storitev,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396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drobnega inventarja in trgovskega blaga, </a:t>
            </a:r>
          </a:p>
          <a:p>
            <a:pPr marL="8001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396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stroški dela.</a:t>
            </a:r>
          </a:p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396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396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Računi za obratni kapital so lahko izdani največ 6 mesecev pred in 18 mesecev po oddaji vloge za financiranje.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396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396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Črpanje kredita enkratno (obratna sredstva) ali večkratno (investicije, najkasneje do datuma zaključka del).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396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396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 Preverba združljivosti financiranja z drugimi javnimi sredstvi za isti projekt.</a:t>
            </a:r>
          </a:p>
        </p:txBody>
      </p:sp>
    </p:spTree>
    <p:extLst>
      <p:ext uri="{BB962C8B-B14F-4D97-AF65-F5344CB8AC3E}">
        <p14:creationId xmlns:p14="http://schemas.microsoft.com/office/powerpoint/2010/main" val="327297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14073</TotalTime>
  <Words>1700</Words>
  <Application>Microsoft Office PowerPoint</Application>
  <PresentationFormat>Custom</PresentationFormat>
  <Paragraphs>248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Tahoma</vt:lpstr>
      <vt:lpstr>Wingdings</vt:lpstr>
      <vt:lpstr>Tahoma</vt:lpstr>
      <vt:lpstr>Arial</vt:lpstr>
      <vt:lpstr>Calibri</vt:lpstr>
      <vt:lpstr>Aptos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Smart Corporate Media and Publishing Mission and Goals Presentation</dc:title>
  <dc:creator>Meta Gvardjančič</dc:creator>
  <cp:lastModifiedBy>Nataša Koščak</cp:lastModifiedBy>
  <cp:revision>127</cp:revision>
  <cp:lastPrinted>2025-01-22T16:10:27Z</cp:lastPrinted>
  <dcterms:created xsi:type="dcterms:W3CDTF">2006-08-16T00:00:00Z</dcterms:created>
  <dcterms:modified xsi:type="dcterms:W3CDTF">2025-05-21T06:21:58Z</dcterms:modified>
  <dc:identifier>DAEyt9YBni0</dc:identifier>
</cp:coreProperties>
</file>